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977" r:id="rId5"/>
    <p:sldId id="1091" r:id="rId6"/>
    <p:sldId id="1090" r:id="rId7"/>
    <p:sldId id="1023" r:id="rId8"/>
    <p:sldId id="1027" r:id="rId9"/>
    <p:sldId id="1021" r:id="rId10"/>
    <p:sldId id="1026" r:id="rId11"/>
    <p:sldId id="1096" r:id="rId12"/>
    <p:sldId id="1035" r:id="rId13"/>
    <p:sldId id="1036" r:id="rId14"/>
    <p:sldId id="1038" r:id="rId15"/>
    <p:sldId id="1037" r:id="rId16"/>
    <p:sldId id="1039" r:id="rId17"/>
    <p:sldId id="1042" r:id="rId18"/>
    <p:sldId id="1045" r:id="rId19"/>
    <p:sldId id="1046" r:id="rId20"/>
    <p:sldId id="1047" r:id="rId21"/>
    <p:sldId id="1049" r:id="rId22"/>
    <p:sldId id="1051" r:id="rId23"/>
    <p:sldId id="1054" r:id="rId24"/>
    <p:sldId id="1053" r:id="rId25"/>
    <p:sldId id="1055" r:id="rId26"/>
    <p:sldId id="1056" r:id="rId27"/>
    <p:sldId id="1057" r:id="rId28"/>
    <p:sldId id="1060" r:id="rId29"/>
    <p:sldId id="1095" r:id="rId30"/>
    <p:sldId id="1059" r:id="rId31"/>
    <p:sldId id="1061" r:id="rId32"/>
    <p:sldId id="1062" r:id="rId33"/>
    <p:sldId id="1063" r:id="rId34"/>
    <p:sldId id="1064" r:id="rId35"/>
    <p:sldId id="1066" r:id="rId36"/>
    <p:sldId id="1015" r:id="rId37"/>
    <p:sldId id="1067" r:id="rId38"/>
    <p:sldId id="1068" r:id="rId39"/>
    <p:sldId id="1069" r:id="rId40"/>
    <p:sldId id="1070" r:id="rId41"/>
    <p:sldId id="1071" r:id="rId42"/>
    <p:sldId id="1072" r:id="rId43"/>
    <p:sldId id="1076" r:id="rId44"/>
    <p:sldId id="1077" r:id="rId45"/>
    <p:sldId id="1073" r:id="rId46"/>
    <p:sldId id="1078" r:id="rId47"/>
    <p:sldId id="1081" r:id="rId48"/>
    <p:sldId id="1080" r:id="rId49"/>
    <p:sldId id="1082" r:id="rId50"/>
    <p:sldId id="1020" r:id="rId51"/>
    <p:sldId id="1083" r:id="rId52"/>
    <p:sldId id="1088" r:id="rId53"/>
    <p:sldId id="1084" r:id="rId54"/>
    <p:sldId id="1085" r:id="rId55"/>
    <p:sldId id="1092" r:id="rId56"/>
    <p:sldId id="1086" r:id="rId57"/>
    <p:sldId id="1087" r:id="rId58"/>
    <p:sldId id="1094" r:id="rId59"/>
    <p:sldId id="1017" r:id="rId60"/>
  </p:sldIdLst>
  <p:sldSz cx="12192000" cy="6858000"/>
  <p:notesSz cx="6858000" cy="9144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ments" id="{00885872-0C26-C845-91FB-D95C3BDBF16F}">
          <p14:sldIdLst>
            <p14:sldId id="977"/>
            <p14:sldId id="1091"/>
            <p14:sldId id="1090"/>
            <p14:sldId id="1023"/>
            <p14:sldId id="1027"/>
            <p14:sldId id="1021"/>
            <p14:sldId id="1026"/>
            <p14:sldId id="1096"/>
            <p14:sldId id="1035"/>
            <p14:sldId id="1036"/>
            <p14:sldId id="1038"/>
            <p14:sldId id="1037"/>
            <p14:sldId id="1039"/>
            <p14:sldId id="1042"/>
            <p14:sldId id="1045"/>
            <p14:sldId id="1046"/>
            <p14:sldId id="1047"/>
            <p14:sldId id="1049"/>
            <p14:sldId id="1051"/>
            <p14:sldId id="1054"/>
            <p14:sldId id="1053"/>
            <p14:sldId id="1055"/>
            <p14:sldId id="1056"/>
            <p14:sldId id="1057"/>
            <p14:sldId id="1060"/>
            <p14:sldId id="1095"/>
            <p14:sldId id="1059"/>
            <p14:sldId id="1061"/>
            <p14:sldId id="1062"/>
            <p14:sldId id="1063"/>
            <p14:sldId id="1064"/>
            <p14:sldId id="1066"/>
            <p14:sldId id="1015"/>
            <p14:sldId id="1067"/>
            <p14:sldId id="1068"/>
            <p14:sldId id="1069"/>
            <p14:sldId id="1070"/>
            <p14:sldId id="1071"/>
            <p14:sldId id="1072"/>
            <p14:sldId id="1076"/>
            <p14:sldId id="1077"/>
            <p14:sldId id="1073"/>
            <p14:sldId id="1078"/>
            <p14:sldId id="1081"/>
            <p14:sldId id="1080"/>
            <p14:sldId id="1082"/>
            <p14:sldId id="1020"/>
            <p14:sldId id="1083"/>
            <p14:sldId id="1088"/>
            <p14:sldId id="1084"/>
            <p14:sldId id="1085"/>
            <p14:sldId id="1092"/>
            <p14:sldId id="1086"/>
            <p14:sldId id="1087"/>
            <p14:sldId id="1094"/>
            <p14:sldId id="10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2C515A-4292-F0E1-501A-741EBE1B24C8}" name="#SORONGON LYSSA ELLIE LAFUENTE#" initials="#L" userId="S::lyssaell001@e.ntu.edu.sg::b06ed6c6-907d-40eb-8df1-ca91abb1f884" providerId="AD"/>
  <p188:author id="{333A8193-EBFC-98A6-A63E-0A2B6815E954}" name="#JAMES LIM CHUN MING#" initials="#LCM" userId="S::jame0026@e.ntu.edu.sg::e501eb34-3394-4004-bbb4-3c02586d09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AE4"/>
    <a:srgbClr val="80B0FF"/>
    <a:srgbClr val="D71440"/>
    <a:srgbClr val="F18F8F"/>
    <a:srgbClr val="8951F0"/>
    <a:srgbClr val="3653B4"/>
    <a:srgbClr val="181C62"/>
    <a:srgbClr val="00095B"/>
    <a:srgbClr val="929A96"/>
    <a:srgbClr val="699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830CD-37F1-E549-BC72-7CE8C05051D4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EF7F1-CDAD-7F45-8A3F-8D89BF4C1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3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6712F-2C03-DB2E-B55E-91DC9E19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7C8066-9795-2C84-BC6B-A39F59BA2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19166-A495-3FDF-5A39-C306D70CC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80C09-2210-84D3-7389-F0BC5BAC1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8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47126-2444-8B7F-667B-29F0B85D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79F42-27DD-C8FC-5536-1795C47FA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7B817-7340-89FB-9834-9FF52AEA6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84649-619E-626D-42B6-75164D0FC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682E-A428-2960-3E7A-8C2F5E3E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1EB87-C4BB-D30A-4335-5CFA5E450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6F314-36CA-09E4-EBF1-9123A6761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7BBB3-CC8C-47A4-F5BA-AE38623F0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89437-E4ED-8906-B9E8-CFA0442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0941F-5360-AE4C-261A-0D496CB99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F7303-4A45-08B3-AC31-580595EA9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A7AE2-74C8-2739-8D0F-7CFCD359C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1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B3A9-6842-EA0F-3F8B-DFC81811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582E8-5E22-6FBB-24AB-CE2FA4BF3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7DE68-9BBA-E0D6-B46A-D1BFD6CFF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37851-F3F5-708F-7FF3-068F8E5B0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9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50B8F-6BF7-79B7-A59B-01A9EC7E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0584A-9A1A-F1BA-9C59-B84D4823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2B236-C60B-DD7D-E87C-744DC6FA8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B4CAF-167D-67EB-B587-41BDBD496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77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E8A-032E-A63F-A7E3-3220BB7F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5DAE9-E343-BA26-C3DB-96077FDE5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67785-F58A-A6AB-3AC4-BA21C59BE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8ED5-4502-BBF3-1137-431A4E775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3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FA87-A57C-9463-A21E-52424C6F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C1A09-47E3-841C-83DA-3C7075971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66EBD-F945-23DB-C48B-23A891D8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D473C-D71C-0551-5A2E-CE96CFBD6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04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4D6D-98B9-9D82-70D9-8E2B94AB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E49B2-FE28-8420-DA33-E95A06102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A451E-4817-631E-92FB-5DA2AEDAA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Our contingency tables show a statistically significant relationship between certain categorical variables and phishing activity. This is supported by high Chi-Square values (10-40~) and low p-values (&lt;0.05). However, the Phi Coefficient suggests a very weak correlation (&lt;0.2).</a:t>
            </a:r>
          </a:p>
          <a:p>
            <a:pPr>
              <a:lnSpc>
                <a:spcPct val="150000"/>
              </a:lnSpc>
            </a:pPr>
            <a:endParaRPr lang="en-US" sz="12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We suspect the weak correlation might be caused by few positive values within the categorical variables (&lt;10% of the sample).  Further analysis revealed that the proportion of phishing websites is higher within these positive values, supporting our suspicion.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6294-C52A-710A-8CB4-F42FEF988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58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7BDE-E182-02DB-2A77-5022E1F3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50DEF-C233-C4CF-FC99-97C5A3FC7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610F2-69AB-A987-76C5-34EEB9B3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A1B82-C017-022C-4E45-4BDAFD7A3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32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C0E8-880C-F550-F605-25BACD25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40F91-64E5-B9B1-CB70-5C921361A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31DF7-3431-AC6E-F81D-C79E17B50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C7A7-C172-6A0E-8918-7560FFD76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6712F-2C03-DB2E-B55E-91DC9E19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7C8066-9795-2C84-BC6B-A39F59BA2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19166-A495-3FDF-5A39-C306D70CC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80C09-2210-84D3-7389-F0BC5BAC1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93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11BE-79EA-E9C1-E17B-385A827EF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5BECE-5FF3-C7F7-686F-F2F70DFA1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AAB73-2D26-8E39-4C36-2B57EDF61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E937-681D-2FEA-0787-63917A73A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DF02-9850-A5FB-6632-BADBAE17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1AE1D-D557-2E94-6FA4-F9B202C34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36221-49D9-377D-C6AD-CCF85039B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96201-126F-0772-7A6D-D6857980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13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7DA1-1909-310C-7985-579950D44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CFD9C-218B-9593-68A7-409A55DB4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5F455-1195-74A0-84CE-2ABBC9867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97FF0-E902-046F-CACC-4700AC89D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38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D099-86DD-B13B-84E3-2AA2EF9A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7237D-58F9-EBF9-5B10-2B931200B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C2243-719B-EF83-1A33-49CE5B10B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11CB-444D-EEC4-EFD8-3125ED8D5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1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C2AE-8725-4D9B-E9D7-4A8F0B9F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8DC8D-1D3B-C114-49A1-CC9BE35A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6C31F-77AA-D039-94D3-CA6DF4F2A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51C6-A437-69BE-4F8B-780800F6B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55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C2AE-8725-4D9B-E9D7-4A8F0B9F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8DC8D-1D3B-C114-49A1-CC9BE35A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6C31F-77AA-D039-94D3-CA6DF4F2A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51C6-A437-69BE-4F8B-780800F6B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8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C2AE-8725-4D9B-E9D7-4A8F0B9F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8DC8D-1D3B-C114-49A1-CC9BE35A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6C31F-77AA-D039-94D3-CA6DF4F2A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51C6-A437-69BE-4F8B-780800F6B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67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C2AE-8725-4D9B-E9D7-4A8F0B9F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8DC8D-1D3B-C114-49A1-CC9BE35A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6C31F-77AA-D039-94D3-CA6DF4F2A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51C6-A437-69BE-4F8B-780800F6B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08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Removing weak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9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B0EC-6A7F-1E49-F144-7F4E07E84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C19B-0867-DB8D-113E-6F6DFBCB5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BB2934-CDD3-7F8D-1803-A020EE32F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65A51-DFAD-9550-AA29-88560A281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33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38EF-65CD-AA71-B61F-8EF8632D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DC15F-9554-D584-9E63-3FFBD1C8A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13C32-A0AE-568B-6C53-EFB850B06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54C44-B7DF-994A-EDA9-8C35D8D6E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8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DC6F-7377-F4AB-ED97-2D1B04EB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9C251-E4CF-E8D8-3573-0205DE6E9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6879C-D90D-9170-D585-D19E36FF7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80C5E-F42B-FB89-FA59-F2AB0BF0E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2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1B21-916F-C995-4539-0D3F6CBC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E3C3F-2714-EED9-D62E-20E20E270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AAC4A-817D-C4CF-B89C-B660CF1B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7126F-79D9-38B0-3361-89318A407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2CE3-C6D6-799F-AB07-42288D81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BCE0F-273E-5851-E254-CEB740CB9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0D187-F3C4-3653-B01E-448A929D2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98B73-F9AF-7332-8DC4-53B175C3C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2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33E4-7D6D-B81C-6FB2-B49FC2EA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D10E3-E929-5959-8BF3-5846EC85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59391-9545-DD70-AD2B-57C171056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6629F-D6D9-914B-59E3-14E901796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80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2DFD-5852-0C63-D5CA-BC1B069C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1571B-F415-C513-7774-0BE0B2282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7E147-E5F3-A139-0526-3057DC26E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5674F-0F52-B79D-8F3C-D6DF6C4EA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EF7F1-CDAD-7F45-8A3F-8D89BF4C1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AFF584C-B283-7A1A-8EA0-427F324553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71108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FF584C-B283-7A1A-8EA0-427F32455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E061A-3E41-283D-5155-AF69163A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61933-0645-3161-C380-9FB34829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65733-D23A-2297-F922-078057C4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47;p35">
            <a:extLst>
              <a:ext uri="{FF2B5EF4-FFF2-40B4-BE49-F238E27FC236}">
                <a16:creationId xmlns:a16="http://schemas.microsoft.com/office/drawing/2014/main" id="{CAD1F6C7-B519-ACD2-DC77-697A162F8FAF}"/>
              </a:ext>
            </a:extLst>
          </p:cNvPr>
          <p:cNvSpPr txBox="1"/>
          <p:nvPr userDrawn="1"/>
        </p:nvSpPr>
        <p:spPr>
          <a:xfrm>
            <a:off x="11731794" y="6539144"/>
            <a:ext cx="3837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‹#›</a:t>
            </a:fld>
            <a:endParaRPr sz="1200" b="0" i="0" u="none" strike="noStrike" cap="none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B42AED-0EE3-0DF7-8FEF-BA2C7200A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6413458"/>
            <a:ext cx="6096000" cy="33808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60BDDBF2-2C6E-8A81-A850-0218B895619C}"/>
              </a:ext>
            </a:extLst>
          </p:cNvPr>
          <p:cNvSpPr/>
          <p:nvPr userDrawn="1"/>
        </p:nvSpPr>
        <p:spPr>
          <a:xfrm rot="5400000">
            <a:off x="-205312" y="323913"/>
            <a:ext cx="831273" cy="282103"/>
          </a:xfrm>
          <a:prstGeom prst="triangle">
            <a:avLst/>
          </a:prstGeom>
          <a:solidFill>
            <a:srgbClr val="D71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8B62B-AFCD-B419-BF5B-3B57361FFB23}"/>
              </a:ext>
            </a:extLst>
          </p:cNvPr>
          <p:cNvCxnSpPr>
            <a:cxnSpLocks/>
          </p:cNvCxnSpPr>
          <p:nvPr userDrawn="1"/>
        </p:nvCxnSpPr>
        <p:spPr>
          <a:xfrm>
            <a:off x="-349190" y="976460"/>
            <a:ext cx="12758905" cy="0"/>
          </a:xfrm>
          <a:prstGeom prst="line">
            <a:avLst/>
          </a:prstGeom>
          <a:ln w="31750">
            <a:solidFill>
              <a:srgbClr val="181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42DD6A-C9C2-73FA-1D2B-28C73DD3931D}"/>
              </a:ext>
            </a:extLst>
          </p:cNvPr>
          <p:cNvCxnSpPr>
            <a:cxnSpLocks/>
          </p:cNvCxnSpPr>
          <p:nvPr userDrawn="1"/>
        </p:nvCxnSpPr>
        <p:spPr>
          <a:xfrm>
            <a:off x="380153" y="464964"/>
            <a:ext cx="10071153" cy="0"/>
          </a:xfrm>
          <a:prstGeom prst="line">
            <a:avLst/>
          </a:prstGeom>
          <a:ln w="25400">
            <a:solidFill>
              <a:srgbClr val="D71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BE32D6-5D5C-3847-9F82-840765DB4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237" y="370676"/>
            <a:ext cx="10177069" cy="655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E03E6EB-4954-BE76-44FA-ABEDFA1E6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4237" y="-77892"/>
            <a:ext cx="10177069" cy="655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 b="1" i="0">
                <a:solidFill>
                  <a:srgbClr val="456AE4"/>
                </a:solidFill>
                <a:latin typeface="Avenir Next LT Pro Demi" panose="020B0504020202020204" pitchFamily="34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Subtext</a:t>
            </a:r>
          </a:p>
        </p:txBody>
      </p:sp>
      <p:pic>
        <p:nvPicPr>
          <p:cNvPr id="2" name="Picture 2" descr="Download Nanyang Technological University (NTU) Logo in SVG Vector or PNG  File Format - Logo.wine">
            <a:extLst>
              <a:ext uri="{FF2B5EF4-FFF2-40B4-BE49-F238E27FC236}">
                <a16:creationId xmlns:a16="http://schemas.microsoft.com/office/drawing/2014/main" id="{8635F423-0766-B711-13D2-CD4C6C7B44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842" y="-58982"/>
            <a:ext cx="1635114" cy="109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99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742C9-0931-3E59-7637-60C42ADB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70A1-1F87-953A-17BD-3E35314E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76D1D-B367-34B2-DCF6-61B96FF0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9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6E05-511D-641A-BB3C-213FC3B8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E4CBF-143A-D4BF-7C94-1ED238675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49766-9D22-89A9-CA92-4E13B79C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00A31-9604-47F5-01FE-5B029D54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481F3-AD35-7137-AD3B-DCED4BAD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11D2C-53AB-F42E-1C2A-DA1485B6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1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B9A2-A0A0-109F-7C9D-F18F28C4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F047D-448A-E131-7613-2D1403A9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3F89A-DAD2-B290-EE85-92F7CCE44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59617-942C-2156-AB76-DEAB29DF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B42BA-2883-DD5A-56E8-3AA43CC1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9CB8A-CFF0-AAA1-45D8-2B170084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7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83E-F18D-DF19-F6EA-D421A742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5B72D-A0E2-DD4B-3BA5-90F35F776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1BF5-05B1-0893-0717-76A69321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45C42-A9B7-7F18-6DC7-350E014F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B610-923D-13C0-91A9-4289F89D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0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95CE3-5B9C-D388-203B-F9C28B6A4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4E4AC-AF71-D715-E6ED-3F09C29A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9393F-9F04-9E90-008D-2833C372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0F3A-F116-EAA8-8A23-46C0112D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97C1-3A5C-60C1-C5B9-57B514B1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6206A49F-A05F-5954-B629-51555133AD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0172739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06A49F-A05F-5954-B629-51555133A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05C93-7BF9-584C-0091-EF3BC792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53112-C218-927B-C88F-CD7888D76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EAA-BD2C-D735-1767-DB33880A9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87F48-A58D-6F4F-9211-481AFB54C82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3FF5C-6C3C-F94C-7527-1836BD65B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7449D-1460-ED95-16CB-1223D76CA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55792-942A-8541-A0B8-F854FE5C88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7F82E-5468-56C9-A785-8F648E9D3851}"/>
              </a:ext>
            </a:extLst>
          </p:cNvPr>
          <p:cNvSpPr/>
          <p:nvPr userDrawn="1"/>
        </p:nvSpPr>
        <p:spPr>
          <a:xfrm>
            <a:off x="-1263445" y="403123"/>
            <a:ext cx="1135626" cy="899639"/>
          </a:xfrm>
          <a:prstGeom prst="rect">
            <a:avLst/>
          </a:prstGeom>
          <a:solidFill>
            <a:srgbClr val="456A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2E900-DD0E-3CF4-0A1C-B5FAE19D8A1C}"/>
              </a:ext>
            </a:extLst>
          </p:cNvPr>
          <p:cNvSpPr/>
          <p:nvPr userDrawn="1"/>
        </p:nvSpPr>
        <p:spPr>
          <a:xfrm>
            <a:off x="-1263445" y="1564372"/>
            <a:ext cx="1135626" cy="899639"/>
          </a:xfrm>
          <a:prstGeom prst="rect">
            <a:avLst/>
          </a:prstGeom>
          <a:solidFill>
            <a:srgbClr val="181C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F840AD-4652-EE6E-70DA-CF0D7BFFFFE8}"/>
              </a:ext>
            </a:extLst>
          </p:cNvPr>
          <p:cNvSpPr/>
          <p:nvPr userDrawn="1"/>
        </p:nvSpPr>
        <p:spPr>
          <a:xfrm>
            <a:off x="-1258072" y="2681761"/>
            <a:ext cx="1135626" cy="899639"/>
          </a:xfrm>
          <a:prstGeom prst="rect">
            <a:avLst/>
          </a:prstGeom>
          <a:solidFill>
            <a:srgbClr val="D714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8BB7B-8B0D-F574-85F3-4B41BDB9F042}"/>
              </a:ext>
            </a:extLst>
          </p:cNvPr>
          <p:cNvSpPr/>
          <p:nvPr userDrawn="1"/>
        </p:nvSpPr>
        <p:spPr>
          <a:xfrm>
            <a:off x="-1263445" y="3843010"/>
            <a:ext cx="1135626" cy="899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16B500-F73E-63FC-C138-19D3796979DB}"/>
              </a:ext>
            </a:extLst>
          </p:cNvPr>
          <p:cNvSpPr/>
          <p:nvPr userDrawn="1"/>
        </p:nvSpPr>
        <p:spPr>
          <a:xfrm>
            <a:off x="-1263445" y="4877249"/>
            <a:ext cx="1135626" cy="832757"/>
          </a:xfrm>
          <a:prstGeom prst="rect">
            <a:avLst/>
          </a:prstGeom>
          <a:solidFill>
            <a:srgbClr val="699E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prints.hud.ac.uk/id/eprint/24330/6/MohammadPhishing14July2015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eprints.hud.ac.uk/id/eprint/24330/6/MohammadPhishing14July2015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s.hud.ac.uk/id/eprint/24330/6/MohammadPhishing14July2015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s.hud.ac.uk/id/eprint/24330/6/MohammadPhishing14July2015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glossary/term/phish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a.gov.sg/Tips-Resource/publications/2023/singapore-cyber-landscape-2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huggingface.co/google-bert/bert-base-cased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kaggle.com/datasets/sid321axn/malicious-urls-dataset/data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kaggle.com/datasets/sid321axn/malicious-urls-dataset/dat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a.gov.sg/Tips-Resource/publications/2023/singapore-cyber-landscape-20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csa.gov.sg/our-programmes/cybersecurity-outreach/cybersecurity-campaigns/bettercybersafethansorry/Spot-Signs-Of-Phishing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a.gov.sg/our-programmes/cybersecurity-outreach/cybersecurity-campaigns/bettercybersafethansorry/Spot-Signs-Of-Phishing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reddit.com/r/singapore/comments/156etev/spot_the_real_sit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chellevp/dataset-phishing-domain-detection-cybersecurit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kaggle.com/datasets/sid321axn/malicious-urls-datas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s.hud.ac.uk/id/eprint/24330/6/MohammadPhishing14July2015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Hacking in Cybersecurity? Best Explained - 2024">
            <a:extLst>
              <a:ext uri="{FF2B5EF4-FFF2-40B4-BE49-F238E27FC236}">
                <a16:creationId xmlns:a16="http://schemas.microsoft.com/office/drawing/2014/main" id="{F8E42C7C-A95C-C204-AFC1-E7DCFD30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71" y="-26129"/>
            <a:ext cx="10505830" cy="68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68826026-C6BD-9F49-59E0-887B4ACA1DCB}"/>
              </a:ext>
            </a:extLst>
          </p:cNvPr>
          <p:cNvSpPr/>
          <p:nvPr/>
        </p:nvSpPr>
        <p:spPr>
          <a:xfrm rot="5400000">
            <a:off x="2300149" y="2002221"/>
            <a:ext cx="6858001" cy="285355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0A0D1-0DA2-3FA0-1A40-F5DA86A302B0}"/>
              </a:ext>
            </a:extLst>
          </p:cNvPr>
          <p:cNvSpPr txBox="1"/>
          <p:nvPr/>
        </p:nvSpPr>
        <p:spPr>
          <a:xfrm>
            <a:off x="451634" y="1566693"/>
            <a:ext cx="8175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SC1015: Introduction</a:t>
            </a:r>
          </a:p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To Data Science &amp;</a:t>
            </a:r>
          </a:p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Artificial Intelligence</a:t>
            </a:r>
          </a:p>
          <a:p>
            <a:pPr>
              <a:lnSpc>
                <a:spcPct val="40000"/>
              </a:lnSpc>
            </a:pPr>
            <a:endParaRPr lang="en-US" sz="4000" b="1">
              <a:solidFill>
                <a:srgbClr val="00095B"/>
              </a:solidFill>
              <a:latin typeface="Avenir Next LT Pro Demi" panose="020B0504020202020204" pitchFamily="34" charset="77"/>
              <a:cs typeface="Arial" panose="020B0604020202020204" pitchFamily="34" charset="0"/>
            </a:endParaRPr>
          </a:p>
          <a:p>
            <a:r>
              <a:rPr lang="en-US" sz="3200" b="1">
                <a:solidFill>
                  <a:srgbClr val="456AE4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Mini-Project:</a:t>
            </a:r>
          </a:p>
          <a:p>
            <a:r>
              <a:rPr lang="en-US" sz="3200" b="1" err="1">
                <a:solidFill>
                  <a:srgbClr val="456AE4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Phishermen’s</a:t>
            </a:r>
            <a:r>
              <a:rPr lang="en-US" sz="3200" b="1">
                <a:solidFill>
                  <a:srgbClr val="456AE4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 Cove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BAD02-C22C-A16B-5895-346E6A5449A3}"/>
              </a:ext>
            </a:extLst>
          </p:cNvPr>
          <p:cNvSpPr txBox="1"/>
          <p:nvPr/>
        </p:nvSpPr>
        <p:spPr>
          <a:xfrm>
            <a:off x="451633" y="5332370"/>
            <a:ext cx="817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Presented by: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Aidan Ling Zhen Yang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Lau Quan Feng, Ryan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Shem Lau Wei Yi</a:t>
            </a:r>
          </a:p>
        </p:txBody>
      </p:sp>
      <p:pic>
        <p:nvPicPr>
          <p:cNvPr id="10" name="Picture 2" descr="Download Nanyang Technological University (NTU) Logo in SVG Vector or PNG  File Format - Logo.wine">
            <a:extLst>
              <a:ext uri="{FF2B5EF4-FFF2-40B4-BE49-F238E27FC236}">
                <a16:creationId xmlns:a16="http://schemas.microsoft.com/office/drawing/2014/main" id="{8A69CD2E-16EC-4DEA-3E76-29FCB516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11" y="0"/>
            <a:ext cx="2524468" cy="16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9CC6A5-B51B-42E1-DC0D-A714A6A363C1}"/>
              </a:ext>
            </a:extLst>
          </p:cNvPr>
          <p:cNvSpPr/>
          <p:nvPr/>
        </p:nvSpPr>
        <p:spPr>
          <a:xfrm rot="1335066">
            <a:off x="5748595" y="-1320483"/>
            <a:ext cx="1584273" cy="9346326"/>
          </a:xfrm>
          <a:prstGeom prst="rect">
            <a:avLst/>
          </a:prstGeom>
          <a:solidFill>
            <a:schemeClr val="bg1">
              <a:lumMod val="85000"/>
              <a:alpha val="521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98B7-67ED-6DB9-FE7C-56038EFE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23A20DD-475A-E23F-D8F7-E270EF17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8" y="2243895"/>
            <a:ext cx="9967824" cy="2491956"/>
          </a:xfrm>
          <a:prstGeom prst="roundRect">
            <a:avLst>
              <a:gd name="adj" fmla="val 685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957F1-71AD-27A6-BA2C-CD0FC9BEAF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487324"/>
            <a:ext cx="7039896" cy="264217"/>
          </a:xfrm>
        </p:spPr>
        <p:txBody>
          <a:bodyPr>
            <a:normAutofit/>
          </a:bodyPr>
          <a:lstStyle/>
          <a:p>
            <a:r>
              <a:rPr lang="en-US"/>
              <a:t>URL Features: </a:t>
            </a:r>
            <a:r>
              <a:rPr lang="en-US">
                <a:hlinkClick r:id="rId4"/>
              </a:rPr>
              <a:t>https://eprints.hud.ac.uk/id/eprint/24330/6/MohammadPhishing14July2015.pdf</a:t>
            </a:r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60ACE-D33C-75FF-513B-DD75F9157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Cleaning &amp; Sampling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14AA0F-0037-39D6-FC07-986DAC831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F30624-C462-B7AD-3623-8D359D3D7296}"/>
              </a:ext>
            </a:extLst>
          </p:cNvPr>
          <p:cNvGrpSpPr/>
          <p:nvPr/>
        </p:nvGrpSpPr>
        <p:grpSpPr>
          <a:xfrm>
            <a:off x="-8514544" y="1422434"/>
            <a:ext cx="2226740" cy="2074606"/>
            <a:chOff x="1062097" y="1414717"/>
            <a:chExt cx="2226740" cy="20746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A9CB090-7F07-14AA-F4B2-232E9686608F}"/>
                </a:ext>
              </a:extLst>
            </p:cNvPr>
            <p:cNvSpPr/>
            <p:nvPr/>
          </p:nvSpPr>
          <p:spPr>
            <a:xfrm>
              <a:off x="1103001" y="1414717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D42C6DD-DA5A-14EF-57B6-6621BF82FDC2}"/>
                </a:ext>
              </a:extLst>
            </p:cNvPr>
            <p:cNvSpPr txBox="1"/>
            <p:nvPr/>
          </p:nvSpPr>
          <p:spPr>
            <a:xfrm flipH="1">
              <a:off x="1062097" y="2159982"/>
              <a:ext cx="2226740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URL Attributes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6D3F6DB-6D86-90B2-5DAD-33FBF541C04B}"/>
              </a:ext>
            </a:extLst>
          </p:cNvPr>
          <p:cNvGrpSpPr/>
          <p:nvPr/>
        </p:nvGrpSpPr>
        <p:grpSpPr>
          <a:xfrm>
            <a:off x="-8458605" y="3885480"/>
            <a:ext cx="2226740" cy="2074606"/>
            <a:chOff x="7644636" y="2513514"/>
            <a:chExt cx="2226740" cy="20746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22D443-2170-DC4B-E33E-3869D9252713}"/>
                </a:ext>
              </a:extLst>
            </p:cNvPr>
            <p:cNvSpPr/>
            <p:nvPr/>
          </p:nvSpPr>
          <p:spPr>
            <a:xfrm>
              <a:off x="7685538" y="2513514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097F63-50EF-00D7-F910-D33D13B74409}"/>
                </a:ext>
              </a:extLst>
            </p:cNvPr>
            <p:cNvSpPr txBox="1"/>
            <p:nvPr/>
          </p:nvSpPr>
          <p:spPr>
            <a:xfrm flipH="1">
              <a:off x="7644636" y="3112523"/>
              <a:ext cx="2226740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Actual Phishing URLS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43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0E40-228F-651A-7820-846A6EAD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F195B3-E78B-FEF3-33EC-7A9FF85C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8" y="1522478"/>
            <a:ext cx="9967824" cy="2491956"/>
          </a:xfrm>
          <a:prstGeom prst="roundRect">
            <a:avLst>
              <a:gd name="adj" fmla="val 52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D496E-B83D-3AF6-C023-117C9454E0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487324"/>
            <a:ext cx="7039896" cy="264217"/>
          </a:xfrm>
        </p:spPr>
        <p:txBody>
          <a:bodyPr>
            <a:normAutofit/>
          </a:bodyPr>
          <a:lstStyle/>
          <a:p>
            <a:r>
              <a:rPr lang="en-US"/>
              <a:t>URL Features: </a:t>
            </a:r>
            <a:r>
              <a:rPr lang="en-US">
                <a:hlinkClick r:id="rId4"/>
              </a:rPr>
              <a:t>https://eprints.hud.ac.uk/id/eprint/24330/6/MohammadPhishing14July2015.pdf</a:t>
            </a:r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DD678-C533-2723-8238-7B6FCD00C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Cleaning &amp; Sampling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984D65-E504-D552-45D4-3B5DB921B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E24EA6C-52F7-E3D6-A770-9177E62552B5}"/>
              </a:ext>
            </a:extLst>
          </p:cNvPr>
          <p:cNvGrpSpPr/>
          <p:nvPr/>
        </p:nvGrpSpPr>
        <p:grpSpPr>
          <a:xfrm>
            <a:off x="-8514544" y="1422434"/>
            <a:ext cx="2226740" cy="2074606"/>
            <a:chOff x="1062097" y="1414717"/>
            <a:chExt cx="2226740" cy="20746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397240-F57E-FC18-28B8-FDD6F868BA87}"/>
                </a:ext>
              </a:extLst>
            </p:cNvPr>
            <p:cNvSpPr/>
            <p:nvPr/>
          </p:nvSpPr>
          <p:spPr>
            <a:xfrm>
              <a:off x="1103001" y="1414717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8CC7E5-B6C0-5DA0-1DC7-C17AF2FDAF09}"/>
                </a:ext>
              </a:extLst>
            </p:cNvPr>
            <p:cNvSpPr txBox="1"/>
            <p:nvPr/>
          </p:nvSpPr>
          <p:spPr>
            <a:xfrm flipH="1">
              <a:off x="1062097" y="2159982"/>
              <a:ext cx="2226740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URL Attributes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FC27D2-2A3C-0C68-CE02-67F159AB2F95}"/>
              </a:ext>
            </a:extLst>
          </p:cNvPr>
          <p:cNvGrpSpPr/>
          <p:nvPr/>
        </p:nvGrpSpPr>
        <p:grpSpPr>
          <a:xfrm>
            <a:off x="-8458605" y="3885480"/>
            <a:ext cx="2226740" cy="2074606"/>
            <a:chOff x="7644636" y="2513514"/>
            <a:chExt cx="2226740" cy="20746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FB7736E-847C-634A-D71F-9556A3C6BC40}"/>
                </a:ext>
              </a:extLst>
            </p:cNvPr>
            <p:cNvSpPr/>
            <p:nvPr/>
          </p:nvSpPr>
          <p:spPr>
            <a:xfrm>
              <a:off x="7685538" y="2513514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E685C59-B116-00D1-C001-C0AC3DEA531F}"/>
                </a:ext>
              </a:extLst>
            </p:cNvPr>
            <p:cNvSpPr txBox="1"/>
            <p:nvPr/>
          </p:nvSpPr>
          <p:spPr>
            <a:xfrm flipH="1">
              <a:off x="7644636" y="3112523"/>
              <a:ext cx="2226740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Actual Phishing URLS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B48DDE5-3854-3BD6-3F71-84624FE390F7}"/>
              </a:ext>
            </a:extLst>
          </p:cNvPr>
          <p:cNvSpPr/>
          <p:nvPr/>
        </p:nvSpPr>
        <p:spPr>
          <a:xfrm rot="16200000">
            <a:off x="2748264" y="2907574"/>
            <a:ext cx="1811785" cy="401935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535674-0D50-5506-5ED0-64411B283800}"/>
              </a:ext>
            </a:extLst>
          </p:cNvPr>
          <p:cNvSpPr/>
          <p:nvPr/>
        </p:nvSpPr>
        <p:spPr>
          <a:xfrm rot="16200000">
            <a:off x="2220820" y="2907576"/>
            <a:ext cx="1811786" cy="401935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0DB38-DF35-DE57-A323-8630442FEA40}"/>
              </a:ext>
            </a:extLst>
          </p:cNvPr>
          <p:cNvSpPr/>
          <p:nvPr/>
        </p:nvSpPr>
        <p:spPr>
          <a:xfrm rot="16200000">
            <a:off x="964965" y="2907575"/>
            <a:ext cx="1811785" cy="401935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9E6815-B146-E782-DB95-04DB0D3BEC07}"/>
              </a:ext>
            </a:extLst>
          </p:cNvPr>
          <p:cNvSpPr/>
          <p:nvPr/>
        </p:nvSpPr>
        <p:spPr>
          <a:xfrm rot="16200000">
            <a:off x="6223412" y="2907574"/>
            <a:ext cx="1811785" cy="401935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A2CB5E-B907-8EF4-DAA9-BAF5DFD2F9D3}"/>
              </a:ext>
            </a:extLst>
          </p:cNvPr>
          <p:cNvSpPr/>
          <p:nvPr/>
        </p:nvSpPr>
        <p:spPr>
          <a:xfrm rot="16200000">
            <a:off x="7278299" y="2907574"/>
            <a:ext cx="1811785" cy="401935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5B64FC-06CB-01FF-2077-0CEC17DEDACA}"/>
              </a:ext>
            </a:extLst>
          </p:cNvPr>
          <p:cNvSpPr/>
          <p:nvPr/>
        </p:nvSpPr>
        <p:spPr>
          <a:xfrm flipH="1">
            <a:off x="1112087" y="4209700"/>
            <a:ext cx="9967822" cy="149511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27129-C23E-36AA-FC1C-17964D0F3461}"/>
              </a:ext>
            </a:extLst>
          </p:cNvPr>
          <p:cNvSpPr txBox="1"/>
          <p:nvPr/>
        </p:nvSpPr>
        <p:spPr>
          <a:xfrm flipH="1">
            <a:off x="1309866" y="4504487"/>
            <a:ext cx="9572263" cy="80021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Observe that the first 10 entries </a:t>
            </a:r>
            <a:r>
              <a:rPr lang="en-US" sz="1600" b="1">
                <a:latin typeface="Avenir Next LT Pro" panose="020B0504020202020204" pitchFamily="34" charset="0"/>
                <a:cs typeface="Arial"/>
              </a:rPr>
              <a:t>have all 0s </a:t>
            </a:r>
            <a:r>
              <a:rPr lang="en-US" sz="1600">
                <a:latin typeface="Avenir Next LT Pro" panose="020B0504020202020204" pitchFamily="34" charset="0"/>
                <a:cs typeface="Arial"/>
              </a:rPr>
              <a:t>in the following columns:</a:t>
            </a:r>
            <a:br>
              <a:rPr lang="en-US" sz="1600">
                <a:latin typeface="Avenir Next LT Pro" panose="020B0504020202020204" pitchFamily="34" charset="0"/>
                <a:cs typeface="Arial"/>
              </a:rPr>
            </a:b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domain_in_ip</a:t>
            </a:r>
            <a:r>
              <a:rPr lang="en-US" sz="1600">
                <a:latin typeface="Avenir Next LT Pro" panose="020B0504020202020204" pitchFamily="34" charset="0"/>
                <a:cs typeface="Arial"/>
              </a:rPr>
              <a:t>,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url_shortened</a:t>
            </a:r>
            <a:r>
              <a:rPr lang="en-US" sz="1600">
                <a:latin typeface="Avenir Next LT Pro" panose="020B0504020202020204" pitchFamily="34" charset="0"/>
                <a:cs typeface="Arial"/>
              </a:rPr>
              <a:t>,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qty_at_url</a:t>
            </a:r>
            <a:r>
              <a:rPr lang="en-US" sz="1600">
                <a:latin typeface="Avenir Next LT Pro" panose="020B0504020202020204" pitchFamily="34" charset="0"/>
                <a:cs typeface="Arial"/>
              </a:rPr>
              <a:t>,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url_google_index</a:t>
            </a:r>
            <a:r>
              <a:rPr lang="en-US" sz="1600">
                <a:latin typeface="Avenir Next LT Pro" panose="020B0504020202020204" pitchFamily="34" charset="0"/>
                <a:cs typeface="Arial"/>
              </a:rPr>
              <a:t>, and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domain_google_index</a:t>
            </a:r>
            <a:endParaRPr lang="en-SG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232E4-5487-337B-04B0-6766112AFD20}"/>
              </a:ext>
            </a:extLst>
          </p:cNvPr>
          <p:cNvGrpSpPr/>
          <p:nvPr/>
        </p:nvGrpSpPr>
        <p:grpSpPr>
          <a:xfrm>
            <a:off x="12192000" y="1525641"/>
            <a:ext cx="9509400" cy="2488789"/>
            <a:chOff x="12192000" y="1525641"/>
            <a:chExt cx="9509400" cy="2488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8AD8CE-D0B4-EE94-3B08-83F6EE8ED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000" y="1525641"/>
              <a:ext cx="9509400" cy="2488789"/>
            </a:xfrm>
            <a:prstGeom prst="round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732617-7112-23C5-9D63-E3B4140D6228}"/>
                </a:ext>
              </a:extLst>
            </p:cNvPr>
            <p:cNvSpPr/>
            <p:nvPr/>
          </p:nvSpPr>
          <p:spPr>
            <a:xfrm>
              <a:off x="14084545" y="2628787"/>
              <a:ext cx="972273" cy="1097962"/>
            </a:xfrm>
            <a:prstGeom prst="rect">
              <a:avLst/>
            </a:prstGeom>
            <a:noFill/>
            <a:ln w="28575">
              <a:solidFill>
                <a:srgbClr val="D714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553158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A01DC-BEDF-7A98-4A89-34DA0B4EC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B47E-7C1C-A503-FD6F-0B86EE3147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487324"/>
            <a:ext cx="7039896" cy="264217"/>
          </a:xfrm>
        </p:spPr>
        <p:txBody>
          <a:bodyPr>
            <a:normAutofit/>
          </a:bodyPr>
          <a:lstStyle/>
          <a:p>
            <a:r>
              <a:rPr lang="en-US"/>
              <a:t>URL Features: </a:t>
            </a:r>
            <a:r>
              <a:rPr lang="en-US">
                <a:hlinkClick r:id="rId3"/>
              </a:rPr>
              <a:t>https://eprints.hud.ac.uk/id/eprint/24330/6/MohammadPhishing14July2015.pdf</a:t>
            </a:r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D6311-852E-5163-4C74-6A1094762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Cleaning &amp; Sampling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BCD4C-A9A8-4F39-8EF3-2AD36A5902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18787A-540F-D757-1573-FB7EDAC14995}"/>
              </a:ext>
            </a:extLst>
          </p:cNvPr>
          <p:cNvGrpSpPr/>
          <p:nvPr/>
        </p:nvGrpSpPr>
        <p:grpSpPr>
          <a:xfrm>
            <a:off x="-8514544" y="1422434"/>
            <a:ext cx="2226740" cy="2074606"/>
            <a:chOff x="1062097" y="1414717"/>
            <a:chExt cx="2226740" cy="20746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743460-1F4F-1B83-493B-9C25313A7950}"/>
                </a:ext>
              </a:extLst>
            </p:cNvPr>
            <p:cNvSpPr/>
            <p:nvPr/>
          </p:nvSpPr>
          <p:spPr>
            <a:xfrm>
              <a:off x="1103001" y="1414717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F024E6D-7DF0-9CEB-08FC-1C8639B512C5}"/>
                </a:ext>
              </a:extLst>
            </p:cNvPr>
            <p:cNvSpPr txBox="1"/>
            <p:nvPr/>
          </p:nvSpPr>
          <p:spPr>
            <a:xfrm flipH="1">
              <a:off x="1062097" y="2159982"/>
              <a:ext cx="2226740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URL Attributes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3A3325-0137-2146-FC14-E460C7ECB8D4}"/>
              </a:ext>
            </a:extLst>
          </p:cNvPr>
          <p:cNvGrpSpPr/>
          <p:nvPr/>
        </p:nvGrpSpPr>
        <p:grpSpPr>
          <a:xfrm>
            <a:off x="-8458605" y="3885480"/>
            <a:ext cx="2226740" cy="2074606"/>
            <a:chOff x="7644636" y="2513514"/>
            <a:chExt cx="2226740" cy="20746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29CAED-3D28-2137-6995-39867C147AC5}"/>
                </a:ext>
              </a:extLst>
            </p:cNvPr>
            <p:cNvSpPr/>
            <p:nvPr/>
          </p:nvSpPr>
          <p:spPr>
            <a:xfrm>
              <a:off x="7685538" y="2513514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0826BB-F55E-0CC3-A723-094FEF5D8A90}"/>
                </a:ext>
              </a:extLst>
            </p:cNvPr>
            <p:cNvSpPr txBox="1"/>
            <p:nvPr/>
          </p:nvSpPr>
          <p:spPr>
            <a:xfrm flipH="1">
              <a:off x="7644636" y="3112523"/>
              <a:ext cx="2226740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Actual Phishing URLS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5716C7-CA20-4695-9071-7E301DCE6E2B}"/>
              </a:ext>
            </a:extLst>
          </p:cNvPr>
          <p:cNvSpPr/>
          <p:nvPr/>
        </p:nvSpPr>
        <p:spPr>
          <a:xfrm flipH="1">
            <a:off x="1341280" y="4328758"/>
            <a:ext cx="9509399" cy="149511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F05C4-BDE6-0863-2B91-5BDC13FAE022}"/>
              </a:ext>
            </a:extLst>
          </p:cNvPr>
          <p:cNvSpPr txBox="1"/>
          <p:nvPr/>
        </p:nvSpPr>
        <p:spPr>
          <a:xfrm flipH="1">
            <a:off x="2371176" y="4608919"/>
            <a:ext cx="7449606" cy="80021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Calculated the proportion of 0s as a fraction of the total entries, </a:t>
            </a:r>
            <a:br>
              <a:rPr lang="en-US" sz="1600">
                <a:latin typeface="Avenir Next LT Pro" panose="020B0504020202020204" pitchFamily="34" charset="0"/>
                <a:cs typeface="Arial"/>
              </a:rPr>
            </a:br>
            <a:r>
              <a:rPr lang="en-US" sz="1600">
                <a:latin typeface="Avenir Next LT Pro" panose="020B0504020202020204" pitchFamily="34" charset="0"/>
                <a:cs typeface="Arial"/>
              </a:rPr>
              <a:t>and we observed that </a:t>
            </a:r>
            <a:r>
              <a:rPr lang="en-US" sz="1600" b="1">
                <a:latin typeface="Avenir Next LT Pro" panose="020B0504020202020204" pitchFamily="34" charset="0"/>
                <a:cs typeface="Arial"/>
              </a:rPr>
              <a:t>around 97-99% of the entire column are zero-valued</a:t>
            </a:r>
            <a:endParaRPr lang="en-SG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73D8A-01BA-6BB2-EA25-3BA6C2E6EFCC}"/>
              </a:ext>
            </a:extLst>
          </p:cNvPr>
          <p:cNvGrpSpPr/>
          <p:nvPr/>
        </p:nvGrpSpPr>
        <p:grpSpPr>
          <a:xfrm>
            <a:off x="1341280" y="1502878"/>
            <a:ext cx="9509400" cy="2488789"/>
            <a:chOff x="12192000" y="1525641"/>
            <a:chExt cx="9509400" cy="248878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D36BE6-FA6E-140E-DDCE-EA3AE9B6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0" y="1525641"/>
              <a:ext cx="9509400" cy="2488789"/>
            </a:xfrm>
            <a:prstGeom prst="roundRect">
              <a:avLst>
                <a:gd name="adj" fmla="val 4420"/>
              </a:avLst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C1092D-B9E6-9BFB-B5D1-CEFAA2A5E075}"/>
                </a:ext>
              </a:extLst>
            </p:cNvPr>
            <p:cNvSpPr/>
            <p:nvPr/>
          </p:nvSpPr>
          <p:spPr>
            <a:xfrm>
              <a:off x="14084545" y="2628787"/>
              <a:ext cx="972273" cy="1097962"/>
            </a:xfrm>
            <a:prstGeom prst="rect">
              <a:avLst/>
            </a:prstGeom>
            <a:noFill/>
            <a:ln w="28575">
              <a:solidFill>
                <a:srgbClr val="D714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0F807-B928-A804-BF21-4695AD315572}"/>
              </a:ext>
            </a:extLst>
          </p:cNvPr>
          <p:cNvGrpSpPr/>
          <p:nvPr/>
        </p:nvGrpSpPr>
        <p:grpSpPr>
          <a:xfrm>
            <a:off x="12192000" y="1514257"/>
            <a:ext cx="8812172" cy="2466029"/>
            <a:chOff x="1689893" y="1525638"/>
            <a:chExt cx="8812172" cy="246602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9E9C87-FD60-CA3B-C0C8-93D66584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9893" y="1525638"/>
              <a:ext cx="8812172" cy="2466029"/>
            </a:xfrm>
            <a:prstGeom prst="round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352BF2-5520-29B1-EA4A-75AD0BDAB964}"/>
                </a:ext>
              </a:extLst>
            </p:cNvPr>
            <p:cNvSpPr/>
            <p:nvPr/>
          </p:nvSpPr>
          <p:spPr>
            <a:xfrm>
              <a:off x="3505200" y="2607139"/>
              <a:ext cx="782320" cy="1097962"/>
            </a:xfrm>
            <a:prstGeom prst="rect">
              <a:avLst/>
            </a:prstGeom>
            <a:noFill/>
            <a:ln w="28575">
              <a:solidFill>
                <a:srgbClr val="D714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490218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9D884-B604-64E2-25AD-774C6070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E68A6-1A28-25AA-F212-A60F4E1F8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487324"/>
            <a:ext cx="7039896" cy="264217"/>
          </a:xfrm>
        </p:spPr>
        <p:txBody>
          <a:bodyPr>
            <a:normAutofit/>
          </a:bodyPr>
          <a:lstStyle/>
          <a:p>
            <a:r>
              <a:rPr lang="en-US"/>
              <a:t>URL Features: </a:t>
            </a:r>
            <a:r>
              <a:rPr lang="en-US">
                <a:hlinkClick r:id="rId3"/>
              </a:rPr>
              <a:t>https://eprints.hud.ac.uk/id/eprint/24330/6/MohammadPhishing14July2015.pdf</a:t>
            </a:r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A8764-D09A-E4D7-6EBF-EB10683A7D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Cleaning &amp; Sampling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C07D3-B8FE-70B8-BCC3-F87AC73D7D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318F0A-42BB-623E-1B3A-04F7D01CAA2C}"/>
              </a:ext>
            </a:extLst>
          </p:cNvPr>
          <p:cNvGrpSpPr/>
          <p:nvPr/>
        </p:nvGrpSpPr>
        <p:grpSpPr>
          <a:xfrm>
            <a:off x="-8514544" y="1422434"/>
            <a:ext cx="2226740" cy="2074606"/>
            <a:chOff x="1062097" y="1414717"/>
            <a:chExt cx="2226740" cy="20746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17BBE3-3989-5466-C597-2EA953AE0A7F}"/>
                </a:ext>
              </a:extLst>
            </p:cNvPr>
            <p:cNvSpPr/>
            <p:nvPr/>
          </p:nvSpPr>
          <p:spPr>
            <a:xfrm>
              <a:off x="1103001" y="1414717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7EE043-FE4A-12A5-DB8F-B4EEF42461F8}"/>
                </a:ext>
              </a:extLst>
            </p:cNvPr>
            <p:cNvSpPr txBox="1"/>
            <p:nvPr/>
          </p:nvSpPr>
          <p:spPr>
            <a:xfrm flipH="1">
              <a:off x="1062097" y="2159982"/>
              <a:ext cx="2226740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URL Attributes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036C84-D130-8FA3-803D-66A178F829F5}"/>
              </a:ext>
            </a:extLst>
          </p:cNvPr>
          <p:cNvGrpSpPr/>
          <p:nvPr/>
        </p:nvGrpSpPr>
        <p:grpSpPr>
          <a:xfrm>
            <a:off x="-8458605" y="3885480"/>
            <a:ext cx="2226740" cy="2074606"/>
            <a:chOff x="7644636" y="2513514"/>
            <a:chExt cx="2226740" cy="20746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1FDF57-0885-B738-0711-4E0BFDD55683}"/>
                </a:ext>
              </a:extLst>
            </p:cNvPr>
            <p:cNvSpPr/>
            <p:nvPr/>
          </p:nvSpPr>
          <p:spPr>
            <a:xfrm>
              <a:off x="7685538" y="2513514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2D931F-EA50-C295-9E86-17CC6AD3D193}"/>
                </a:ext>
              </a:extLst>
            </p:cNvPr>
            <p:cNvSpPr txBox="1"/>
            <p:nvPr/>
          </p:nvSpPr>
          <p:spPr>
            <a:xfrm flipH="1">
              <a:off x="7644636" y="3112523"/>
              <a:ext cx="2226740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Actual Phishing URLS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55656C-BA06-BF7A-CCF5-3FC33406EC37}"/>
              </a:ext>
            </a:extLst>
          </p:cNvPr>
          <p:cNvSpPr/>
          <p:nvPr/>
        </p:nvSpPr>
        <p:spPr>
          <a:xfrm flipH="1">
            <a:off x="1689892" y="4185511"/>
            <a:ext cx="8812172" cy="149511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9057F-C425-A17A-41AF-D91E58BBA1F4}"/>
              </a:ext>
            </a:extLst>
          </p:cNvPr>
          <p:cNvSpPr txBox="1"/>
          <p:nvPr/>
        </p:nvSpPr>
        <p:spPr>
          <a:xfrm flipH="1">
            <a:off x="1859347" y="4282963"/>
            <a:ext cx="8473261" cy="3791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latin typeface="Avenir Next LT Pro" panose="020B0504020202020204" pitchFamily="34" charset="0"/>
                <a:cs typeface="Arial"/>
              </a:rPr>
              <a:t>To improve data quality and avoid disproportionate representation, we performed the following steps: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2F9C21-ABD4-7FD9-9DDD-187ECB9555DE}"/>
              </a:ext>
            </a:extLst>
          </p:cNvPr>
          <p:cNvGrpSpPr/>
          <p:nvPr/>
        </p:nvGrpSpPr>
        <p:grpSpPr>
          <a:xfrm>
            <a:off x="1689893" y="1525638"/>
            <a:ext cx="8812172" cy="2466029"/>
            <a:chOff x="1689893" y="1525638"/>
            <a:chExt cx="8812172" cy="24660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AE78DF-3FB4-ECAD-C7B7-0ACAC388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893" y="1525638"/>
              <a:ext cx="8812172" cy="2466029"/>
            </a:xfrm>
            <a:prstGeom prst="roundRect">
              <a:avLst>
                <a:gd name="adj" fmla="val 7098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628D11-91A0-B80C-B47A-3E842FF52170}"/>
                </a:ext>
              </a:extLst>
            </p:cNvPr>
            <p:cNvSpPr/>
            <p:nvPr/>
          </p:nvSpPr>
          <p:spPr>
            <a:xfrm>
              <a:off x="3505200" y="2607139"/>
              <a:ext cx="782320" cy="1097962"/>
            </a:xfrm>
            <a:prstGeom prst="rect">
              <a:avLst/>
            </a:prstGeom>
            <a:noFill/>
            <a:ln w="28575">
              <a:solidFill>
                <a:srgbClr val="D714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F8F27A-10B1-9883-9A22-6BDED02F3A70}"/>
              </a:ext>
            </a:extLst>
          </p:cNvPr>
          <p:cNvSpPr txBox="1"/>
          <p:nvPr/>
        </p:nvSpPr>
        <p:spPr>
          <a:xfrm flipH="1">
            <a:off x="2018684" y="4748046"/>
            <a:ext cx="8432622" cy="6232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>
                <a:latin typeface="Avenir Next LT Pro" panose="020B0504020202020204" pitchFamily="34" charset="0"/>
                <a:cs typeface="Arial"/>
              </a:rPr>
              <a:t>Randomly selected 500 samples where </a:t>
            </a:r>
            <a:r>
              <a:rPr lang="en-US" sz="1200" b="1">
                <a:latin typeface="Avenir Next LT Pro" panose="020B0504020202020204" pitchFamily="34" charset="0"/>
                <a:cs typeface="Arial"/>
              </a:rPr>
              <a:t>at least </a:t>
            </a:r>
            <a:r>
              <a:rPr lang="en-US" sz="1200">
                <a:latin typeface="Avenir Next LT Pro" panose="020B0504020202020204" pitchFamily="34" charset="0"/>
                <a:cs typeface="Arial"/>
              </a:rPr>
              <a:t>one these columns have non-zero values, with no duplicate entries.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>
                <a:latin typeface="Avenir Next LT Pro" panose="020B0504020202020204" pitchFamily="34" charset="0"/>
                <a:cs typeface="Arial"/>
              </a:rPr>
              <a:t>The remaining 500 entries were randomly chosen from the entire dataset, with no duplicates entries.</a:t>
            </a:r>
            <a:endParaRPr lang="en-SG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69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CEB2-7E20-27A1-34D3-AC7A40B5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E434-09D1-54F5-D7AA-4CD30388C1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469D2-D663-38D0-FCCF-ABA18AF4E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Classifying our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B8ED0-71FB-6102-3B3D-B6EA780A04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3C8D63-3411-0DDB-C452-BE5FB0F31743}"/>
              </a:ext>
            </a:extLst>
          </p:cNvPr>
          <p:cNvGrpSpPr/>
          <p:nvPr/>
        </p:nvGrpSpPr>
        <p:grpSpPr>
          <a:xfrm>
            <a:off x="4542128" y="5019170"/>
            <a:ext cx="3107743" cy="3126658"/>
            <a:chOff x="4561327" y="5019170"/>
            <a:chExt cx="3107743" cy="312665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9D6AFA6-4FE8-E3E7-68F6-60FA91D26299}"/>
                </a:ext>
              </a:extLst>
            </p:cNvPr>
            <p:cNvSpPr/>
            <p:nvPr/>
          </p:nvSpPr>
          <p:spPr>
            <a:xfrm>
              <a:off x="4561327" y="5019170"/>
              <a:ext cx="3107743" cy="31266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C7B260-35B1-BC16-DF7B-464D979FF9C8}"/>
                </a:ext>
              </a:extLst>
            </p:cNvPr>
            <p:cNvSpPr txBox="1"/>
            <p:nvPr/>
          </p:nvSpPr>
          <p:spPr>
            <a:xfrm flipH="1">
              <a:off x="4744331" y="5881662"/>
              <a:ext cx="2862550" cy="583942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400">
                  <a:solidFill>
                    <a:srgbClr val="456AE4"/>
                  </a:solidFill>
                  <a:latin typeface="Avenir Next LT Pro Demi" panose="020B0704020202020204" pitchFamily="34" charset="0"/>
                  <a:cs typeface="Arial"/>
                </a:rPr>
                <a:t>Data Preparation</a:t>
              </a:r>
              <a:endParaRPr lang="en-SG" sz="500">
                <a:solidFill>
                  <a:srgbClr val="456AE4"/>
                </a:solidFill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467BD7-C138-5986-0196-C16CD4082176}"/>
              </a:ext>
            </a:extLst>
          </p:cNvPr>
          <p:cNvGrpSpPr/>
          <p:nvPr/>
        </p:nvGrpSpPr>
        <p:grpSpPr>
          <a:xfrm>
            <a:off x="-1417563" y="-1437750"/>
            <a:ext cx="1671347" cy="1674331"/>
            <a:chOff x="2341077" y="2544124"/>
            <a:chExt cx="2318263" cy="22695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FB398C-34EF-C78D-DAB1-A47AD60DD21C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8C7CC-2DEA-FE0C-860E-D666AD675609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42011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Categorical 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30D554-7C45-7FAA-D055-5B70AD9D10AA}"/>
              </a:ext>
            </a:extLst>
          </p:cNvPr>
          <p:cNvGrpSpPr/>
          <p:nvPr/>
        </p:nvGrpSpPr>
        <p:grpSpPr>
          <a:xfrm>
            <a:off x="5260325" y="-1709503"/>
            <a:ext cx="1671347" cy="1674331"/>
            <a:chOff x="2341077" y="2544124"/>
            <a:chExt cx="2318263" cy="226953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BD20FC-AAC6-3C61-FE00-8FB0CC08F26D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186FA-3E1B-C835-AC9E-F23C899A651C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Mixed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C412CB-E7AD-CCC5-14F2-F2B0F1F02250}"/>
              </a:ext>
            </a:extLst>
          </p:cNvPr>
          <p:cNvGrpSpPr/>
          <p:nvPr/>
        </p:nvGrpSpPr>
        <p:grpSpPr>
          <a:xfrm>
            <a:off x="12004978" y="-1437751"/>
            <a:ext cx="1671347" cy="1674331"/>
            <a:chOff x="2341077" y="2544124"/>
            <a:chExt cx="2318263" cy="226953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B514BC-CF97-EFFE-68C4-7FC91742C646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DAC01A-67A4-1F2D-C39A-35106940FBB2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Numerical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080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BBF8F-1C77-08A2-F560-452AEFEE8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B1767-8555-42BB-4EA5-B9C49CC7D3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6CD05-BEDB-20AB-A369-53989F02D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Classifying our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542E74-E686-52AF-7777-54A479D15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DB3D42-6F8C-C3A4-A38E-C69FB6EF5821}"/>
              </a:ext>
            </a:extLst>
          </p:cNvPr>
          <p:cNvGrpSpPr/>
          <p:nvPr/>
        </p:nvGrpSpPr>
        <p:grpSpPr>
          <a:xfrm>
            <a:off x="4542128" y="5019170"/>
            <a:ext cx="3107743" cy="3126658"/>
            <a:chOff x="4561327" y="5019170"/>
            <a:chExt cx="3107743" cy="312665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4F406D-D6C2-D974-DAB0-40E5A99ACC0B}"/>
                </a:ext>
              </a:extLst>
            </p:cNvPr>
            <p:cNvSpPr/>
            <p:nvPr/>
          </p:nvSpPr>
          <p:spPr>
            <a:xfrm>
              <a:off x="4561327" y="5019170"/>
              <a:ext cx="3107743" cy="31266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B40733-DA26-D3D8-C016-C116150B657C}"/>
                </a:ext>
              </a:extLst>
            </p:cNvPr>
            <p:cNvSpPr txBox="1"/>
            <p:nvPr/>
          </p:nvSpPr>
          <p:spPr>
            <a:xfrm flipH="1">
              <a:off x="4744331" y="5881662"/>
              <a:ext cx="2862550" cy="583942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400">
                  <a:solidFill>
                    <a:srgbClr val="456AE4"/>
                  </a:solidFill>
                  <a:latin typeface="Avenir Next LT Pro Demi" panose="020B0704020202020204" pitchFamily="34" charset="0"/>
                  <a:cs typeface="Arial"/>
                </a:rPr>
                <a:t>Data Preparation</a:t>
              </a:r>
              <a:endParaRPr lang="en-SG" sz="500">
                <a:solidFill>
                  <a:srgbClr val="456AE4"/>
                </a:solidFill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6F3548-9D3C-5215-B9C9-C78E4652553C}"/>
              </a:ext>
            </a:extLst>
          </p:cNvPr>
          <p:cNvGrpSpPr/>
          <p:nvPr/>
        </p:nvGrpSpPr>
        <p:grpSpPr>
          <a:xfrm>
            <a:off x="1762517" y="3344839"/>
            <a:ext cx="1671347" cy="1674331"/>
            <a:chOff x="2341077" y="2544124"/>
            <a:chExt cx="2318263" cy="22695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C4BAA7-9CE8-FA69-FAFD-BF9CAE0934E3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54F61-FC03-987F-AC1D-8A78E17725A0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42011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Categorical 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5AEC9E-C5AF-B1F3-63EE-7FDE801CEB72}"/>
              </a:ext>
            </a:extLst>
          </p:cNvPr>
          <p:cNvGrpSpPr/>
          <p:nvPr/>
        </p:nvGrpSpPr>
        <p:grpSpPr>
          <a:xfrm>
            <a:off x="5260325" y="1792141"/>
            <a:ext cx="1671347" cy="1674331"/>
            <a:chOff x="2341077" y="2544124"/>
            <a:chExt cx="2318263" cy="226953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DFA214-4643-A240-54D2-9EA494354781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2BE29C-C0C2-A796-35EB-8E2E033937AA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Mixed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5FFBC-F6DD-7861-4B4F-0B7A73D9AE4B}"/>
              </a:ext>
            </a:extLst>
          </p:cNvPr>
          <p:cNvGrpSpPr/>
          <p:nvPr/>
        </p:nvGrpSpPr>
        <p:grpSpPr>
          <a:xfrm>
            <a:off x="9038258" y="3344838"/>
            <a:ext cx="1671347" cy="1674331"/>
            <a:chOff x="2341077" y="2544124"/>
            <a:chExt cx="2318263" cy="226953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3CF047-DE26-ACC6-5FFD-C5A7220B0354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6F031F-6D81-4643-7622-33B759BC3252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Numerical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2EEC94-9DCC-1F90-15E3-927443287FCF}"/>
              </a:ext>
            </a:extLst>
          </p:cNvPr>
          <p:cNvGrpSpPr/>
          <p:nvPr/>
        </p:nvGrpSpPr>
        <p:grpSpPr>
          <a:xfrm>
            <a:off x="12189231" y="1132736"/>
            <a:ext cx="8812172" cy="1674331"/>
            <a:chOff x="1760029" y="1132736"/>
            <a:chExt cx="8812172" cy="167433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3C78C6B-9EF2-D9AA-63C0-74254E85A7BB}"/>
                </a:ext>
              </a:extLst>
            </p:cNvPr>
            <p:cNvSpPr/>
            <p:nvPr/>
          </p:nvSpPr>
          <p:spPr>
            <a:xfrm flipH="1">
              <a:off x="1760029" y="1132736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E5A64F-3AAE-3A67-6AF1-902A4720B9A2}"/>
                </a:ext>
              </a:extLst>
            </p:cNvPr>
            <p:cNvSpPr txBox="1"/>
            <p:nvPr/>
          </p:nvSpPr>
          <p:spPr>
            <a:xfrm flipH="1">
              <a:off x="3048001" y="1475454"/>
              <a:ext cx="6971400" cy="88870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domain_in_ip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url_shortened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tls_ssl_certificate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url_google_index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domain_google_index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phishing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D3C20E-2053-8A15-0D92-8AC5E5117275}"/>
              </a:ext>
            </a:extLst>
          </p:cNvPr>
          <p:cNvGrpSpPr/>
          <p:nvPr/>
        </p:nvGrpSpPr>
        <p:grpSpPr>
          <a:xfrm>
            <a:off x="12189231" y="2918509"/>
            <a:ext cx="8812172" cy="1674331"/>
            <a:chOff x="1760029" y="2918509"/>
            <a:chExt cx="8812172" cy="167433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8D83EC5-6DA3-CA44-93C7-5D2ACDE1F89B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847651-952F-B9B4-4B01-A0DCB8FA317B}"/>
                </a:ext>
              </a:extLst>
            </p:cNvPr>
            <p:cNvSpPr txBox="1"/>
            <p:nvPr/>
          </p:nvSpPr>
          <p:spPr>
            <a:xfrm flipH="1">
              <a:off x="3048001" y="3404880"/>
              <a:ext cx="6971400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length_url</a:t>
              </a:r>
              <a:endParaRPr lang="en-US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9465A3-B2B7-2E79-CB2C-3E049C84FD88}"/>
              </a:ext>
            </a:extLst>
          </p:cNvPr>
          <p:cNvGrpSpPr/>
          <p:nvPr/>
        </p:nvGrpSpPr>
        <p:grpSpPr>
          <a:xfrm>
            <a:off x="12189231" y="4704283"/>
            <a:ext cx="8812172" cy="1674331"/>
            <a:chOff x="1760029" y="4704283"/>
            <a:chExt cx="8812172" cy="167433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419706-C0DB-1880-4B44-A2477D87FB6B}"/>
                </a:ext>
              </a:extLst>
            </p:cNvPr>
            <p:cNvSpPr/>
            <p:nvPr/>
          </p:nvSpPr>
          <p:spPr>
            <a:xfrm flipH="1">
              <a:off x="1760029" y="4704283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A8EC02-570C-9C8D-DDD0-79E3D27ACBAB}"/>
                </a:ext>
              </a:extLst>
            </p:cNvPr>
            <p:cNvSpPr txBox="1"/>
            <p:nvPr/>
          </p:nvSpPr>
          <p:spPr>
            <a:xfrm flipH="1">
              <a:off x="2925098" y="5102384"/>
              <a:ext cx="6971400" cy="88870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time_domain_activation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time_domain_expiration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qty_at_url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qty_dot_domain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qty_hyphen_domain</a:t>
              </a:r>
              <a:endParaRPr lang="en-US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061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8346-2595-F8FA-C0F3-68D85B2BC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84FB7DC-8D76-04A4-C02B-DB094528168F}"/>
              </a:ext>
            </a:extLst>
          </p:cNvPr>
          <p:cNvGrpSpPr/>
          <p:nvPr/>
        </p:nvGrpSpPr>
        <p:grpSpPr>
          <a:xfrm>
            <a:off x="1760029" y="1132736"/>
            <a:ext cx="8812172" cy="1674331"/>
            <a:chOff x="1760029" y="1132736"/>
            <a:chExt cx="8812172" cy="167433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E0A792-5E89-D83C-9FCE-C5ACF80EFF7B}"/>
                </a:ext>
              </a:extLst>
            </p:cNvPr>
            <p:cNvSpPr/>
            <p:nvPr/>
          </p:nvSpPr>
          <p:spPr>
            <a:xfrm flipH="1">
              <a:off x="1760029" y="1132736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446F31-EE88-F441-8808-CB15CF783C0B}"/>
                </a:ext>
              </a:extLst>
            </p:cNvPr>
            <p:cNvSpPr txBox="1"/>
            <p:nvPr/>
          </p:nvSpPr>
          <p:spPr>
            <a:xfrm flipH="1">
              <a:off x="3048001" y="1475454"/>
              <a:ext cx="6971400" cy="88870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domain_in_ip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url_shortened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tls_ssl_certificate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url_google_index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domain_google_index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phishing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7A8499-7F5B-30D1-BCA1-843C0773D672}"/>
              </a:ext>
            </a:extLst>
          </p:cNvPr>
          <p:cNvGrpSpPr/>
          <p:nvPr/>
        </p:nvGrpSpPr>
        <p:grpSpPr>
          <a:xfrm>
            <a:off x="1760029" y="2918509"/>
            <a:ext cx="8812172" cy="1674331"/>
            <a:chOff x="1760029" y="2918509"/>
            <a:chExt cx="8812172" cy="16743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2E6626-5BD8-70D1-0778-970CB4523A6A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C6C44C-0B87-107A-A489-99D7C75F2255}"/>
                </a:ext>
              </a:extLst>
            </p:cNvPr>
            <p:cNvSpPr txBox="1"/>
            <p:nvPr/>
          </p:nvSpPr>
          <p:spPr>
            <a:xfrm flipH="1">
              <a:off x="3048001" y="3404880"/>
              <a:ext cx="6971400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length_url</a:t>
              </a:r>
              <a:endParaRPr lang="en-US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EAB09E-18BC-03E8-B239-EDE7C5C3D3B2}"/>
              </a:ext>
            </a:extLst>
          </p:cNvPr>
          <p:cNvGrpSpPr/>
          <p:nvPr/>
        </p:nvGrpSpPr>
        <p:grpSpPr>
          <a:xfrm>
            <a:off x="1760029" y="4704283"/>
            <a:ext cx="8812172" cy="1674331"/>
            <a:chOff x="1760029" y="4704283"/>
            <a:chExt cx="8812172" cy="16743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7E841D-0FD6-BBCA-0C22-CAB27888E38E}"/>
                </a:ext>
              </a:extLst>
            </p:cNvPr>
            <p:cNvSpPr/>
            <p:nvPr/>
          </p:nvSpPr>
          <p:spPr>
            <a:xfrm flipH="1">
              <a:off x="1760029" y="4704283"/>
              <a:ext cx="8812172" cy="167433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DD0339-9A3D-9DFF-2912-1FB51382AB3F}"/>
                </a:ext>
              </a:extLst>
            </p:cNvPr>
            <p:cNvSpPr txBox="1"/>
            <p:nvPr/>
          </p:nvSpPr>
          <p:spPr>
            <a:xfrm flipH="1">
              <a:off x="2925098" y="5102384"/>
              <a:ext cx="6971400" cy="88870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time_domain_activation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time_domain_expiration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qty_at_url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qty_dot_domain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qty_hyphen_domain</a:t>
              </a:r>
              <a:endParaRPr lang="en-US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8949D-FB2C-CF4F-5815-D8CAE73FE7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CD2B-F264-87C2-770D-C511FF93DE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Classifying our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553BEE-21B7-03B8-4246-604112C958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D6E1CC-5E84-C802-7629-6D6B96F53685}"/>
              </a:ext>
            </a:extLst>
          </p:cNvPr>
          <p:cNvGrpSpPr/>
          <p:nvPr/>
        </p:nvGrpSpPr>
        <p:grpSpPr>
          <a:xfrm>
            <a:off x="1121454" y="1135625"/>
            <a:ext cx="1671347" cy="1674331"/>
            <a:chOff x="2341077" y="2544124"/>
            <a:chExt cx="2318263" cy="22695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C6107A-B671-6A02-FE6A-C23503B0CA11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2D6B25-BFDB-FDB2-86B8-9BCEBCB31C44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42011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Categorical 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F5EDA7-FB91-A420-7C53-1F14B7D4E67D}"/>
              </a:ext>
            </a:extLst>
          </p:cNvPr>
          <p:cNvGrpSpPr/>
          <p:nvPr/>
        </p:nvGrpSpPr>
        <p:grpSpPr>
          <a:xfrm>
            <a:off x="1117911" y="4704283"/>
            <a:ext cx="1671347" cy="1674331"/>
            <a:chOff x="2341077" y="2544124"/>
            <a:chExt cx="2318263" cy="226953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9DD556-D34C-C23D-83CF-792F97A862BC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83064F-F80F-403C-E5C2-2F60BC4568E3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Mixed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32D4FE-9CCC-8E7C-9E94-987D70220092}"/>
              </a:ext>
            </a:extLst>
          </p:cNvPr>
          <p:cNvGrpSpPr/>
          <p:nvPr/>
        </p:nvGrpSpPr>
        <p:grpSpPr>
          <a:xfrm>
            <a:off x="1121454" y="2918510"/>
            <a:ext cx="1671347" cy="1674331"/>
            <a:chOff x="2341077" y="2544124"/>
            <a:chExt cx="2318263" cy="226953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8CBED5-B6E8-F803-18CF-C795E35E1281}"/>
                </a:ext>
              </a:extLst>
            </p:cNvPr>
            <p:cNvSpPr/>
            <p:nvPr/>
          </p:nvSpPr>
          <p:spPr>
            <a:xfrm>
              <a:off x="2361531" y="2544124"/>
              <a:ext cx="2277357" cy="22695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5FDE4E-6EE7-0DEA-6735-1FE5528F391F}"/>
                </a:ext>
              </a:extLst>
            </p:cNvPr>
            <p:cNvSpPr txBox="1"/>
            <p:nvPr/>
          </p:nvSpPr>
          <p:spPr>
            <a:xfrm flipH="1">
              <a:off x="2341077" y="3100124"/>
              <a:ext cx="2318263" cy="1070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Numerical</a:t>
              </a:r>
            </a:p>
            <a:p>
              <a:pPr algn="ctr">
                <a:lnSpc>
                  <a:spcPct val="150000"/>
                </a:lnSpc>
              </a:pPr>
              <a:r>
                <a:rPr lang="en-SG" sz="1600">
                  <a:latin typeface="Avenir Next LT Pro Demi" panose="020B0704020202020204" pitchFamily="34" charset="0"/>
                  <a:cs typeface="Arial"/>
                </a:rPr>
                <a:t>Variable</a:t>
              </a:r>
              <a:endParaRPr lang="en-SG" sz="2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FED5DB-EDC0-ED24-72CC-6B29A19DF624}"/>
              </a:ext>
            </a:extLst>
          </p:cNvPr>
          <p:cNvGrpSpPr/>
          <p:nvPr/>
        </p:nvGrpSpPr>
        <p:grpSpPr>
          <a:xfrm>
            <a:off x="4521255" y="6858000"/>
            <a:ext cx="3107743" cy="3126658"/>
            <a:chOff x="4561327" y="5019170"/>
            <a:chExt cx="3107743" cy="312665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EF9B6D-43FC-AD99-C5CE-456B011C8F1C}"/>
                </a:ext>
              </a:extLst>
            </p:cNvPr>
            <p:cNvSpPr/>
            <p:nvPr/>
          </p:nvSpPr>
          <p:spPr>
            <a:xfrm>
              <a:off x="4561327" y="5019170"/>
              <a:ext cx="3107743" cy="31266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27BA2E-DF54-64EF-1083-1BA65A8766C1}"/>
                </a:ext>
              </a:extLst>
            </p:cNvPr>
            <p:cNvSpPr txBox="1"/>
            <p:nvPr/>
          </p:nvSpPr>
          <p:spPr>
            <a:xfrm flipH="1">
              <a:off x="4744331" y="5881662"/>
              <a:ext cx="2862550" cy="583942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400">
                  <a:solidFill>
                    <a:srgbClr val="456AE4"/>
                  </a:solidFill>
                  <a:latin typeface="Avenir Next LT Pro Demi" panose="020B0704020202020204" pitchFamily="34" charset="0"/>
                  <a:cs typeface="Arial"/>
                </a:rPr>
                <a:t>Data Preparation</a:t>
              </a:r>
              <a:endParaRPr lang="en-SG" sz="500">
                <a:solidFill>
                  <a:srgbClr val="456AE4"/>
                </a:solidFill>
                <a:latin typeface="Avenir Next LT Pro Demi" panose="020B0704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157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BB778-9CD0-42C2-7F46-D42FC7310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68D09-1337-8553-F396-6F629BE7A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57A6-C04D-93A6-5642-5B2146FD2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Categorical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9637F6-8A79-4234-D531-28B766B49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0BDD02C-9125-3766-AB35-1628B247C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1"/>
          <a:stretch/>
        </p:blipFill>
        <p:spPr>
          <a:xfrm>
            <a:off x="302992" y="1365083"/>
            <a:ext cx="7541295" cy="4709568"/>
          </a:xfrm>
          <a:prstGeom prst="roundRect">
            <a:avLst>
              <a:gd name="adj" fmla="val 482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5FFFD10-8E77-CB76-8153-BC22E9B07C6F}"/>
              </a:ext>
            </a:extLst>
          </p:cNvPr>
          <p:cNvGrpSpPr/>
          <p:nvPr/>
        </p:nvGrpSpPr>
        <p:grpSpPr>
          <a:xfrm>
            <a:off x="8212645" y="1365083"/>
            <a:ext cx="3483478" cy="4709568"/>
            <a:chOff x="1760029" y="2918509"/>
            <a:chExt cx="8812172" cy="16743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CFDEB1D-F9A8-4550-A886-7AEFDB238441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>
                <a:gd name="adj" fmla="val 511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ABAAA9-7720-266A-BB0A-985FD5AC1686}"/>
                </a:ext>
              </a:extLst>
            </p:cNvPr>
            <p:cNvSpPr txBox="1"/>
            <p:nvPr/>
          </p:nvSpPr>
          <p:spPr>
            <a:xfrm flipH="1">
              <a:off x="2053090" y="2936125"/>
              <a:ext cx="8519111" cy="14935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u="sng" err="1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Analysing</a:t>
              </a:r>
              <a:r>
                <a:rPr lang="en-US" sz="1600" u="sng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 Categorical Variables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7A87505-E8FB-CBC4-F2E6-638430D10780}"/>
              </a:ext>
            </a:extLst>
          </p:cNvPr>
          <p:cNvSpPr txBox="1"/>
          <p:nvPr/>
        </p:nvSpPr>
        <p:spPr>
          <a:xfrm flipH="1">
            <a:off x="8270569" y="2113022"/>
            <a:ext cx="3367630" cy="366215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1. </a:t>
            </a:r>
            <a:r>
              <a:rPr lang="en-US" sz="1200" i="1">
                <a:latin typeface="Avenir Next LT Pro" panose="020B0504020202020204" pitchFamily="34" charset="0"/>
                <a:cs typeface="Courier New" panose="02070309020205020404" pitchFamily="49" charset="0"/>
              </a:rPr>
              <a:t>Chi-Square Test of Independence</a:t>
            </a: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Avenir Next LT Pro" panose="020B0504020202020204" pitchFamily="34" charset="0"/>
                <a:cs typeface="Courier New" panose="02070309020205020404" pitchFamily="49" charset="0"/>
              </a:rPr>
              <a:t>Null Hypothesis</a:t>
            </a: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: No relationship exists between the categorical variable and phishing status.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Avenir Next LT Pro" panose="020B0504020202020204" pitchFamily="34" charset="0"/>
                <a:cs typeface="Courier New" panose="02070309020205020404" pitchFamily="49" charset="0"/>
              </a:rPr>
              <a:t>Alternative Hypothesis</a:t>
            </a: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: There is a relationship between the categorical variable and phishing status.</a:t>
            </a:r>
          </a:p>
          <a:p>
            <a:pPr lvl="1">
              <a:lnSpc>
                <a:spcPct val="150000"/>
              </a:lnSpc>
            </a:pPr>
            <a:endParaRPr lang="en-US" sz="12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2. </a:t>
            </a:r>
            <a:r>
              <a:rPr lang="en-US" sz="1200" i="1">
                <a:latin typeface="Avenir Next LT Pro" panose="020B0504020202020204" pitchFamily="34" charset="0"/>
                <a:cs typeface="Courier New" panose="02070309020205020404" pitchFamily="49" charset="0"/>
              </a:rPr>
              <a:t>Phi Coefficient</a:t>
            </a: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: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Avenir Next LT Pro" panose="020B0504020202020204" pitchFamily="34" charset="0"/>
                <a:cs typeface="Courier New" panose="02070309020205020404" pitchFamily="49" charset="0"/>
              </a:rPr>
              <a:t>This measure helps determine the strength and direction of the association between the categorical variables and the phishing variable.</a:t>
            </a:r>
          </a:p>
        </p:txBody>
      </p:sp>
    </p:spTree>
    <p:extLst>
      <p:ext uri="{BB962C8B-B14F-4D97-AF65-F5344CB8AC3E}">
        <p14:creationId xmlns:p14="http://schemas.microsoft.com/office/powerpoint/2010/main" val="167737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EA89-C319-BAE1-4EF5-274ABDD4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84F3-465E-2B51-D28D-3111040F33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B2798-023D-7F5B-027F-E2A659D6BC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Categorical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79C4B5-8B52-6C62-1F91-721864F689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A3889-194A-5230-81E9-04F50F964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1"/>
          <a:stretch/>
        </p:blipFill>
        <p:spPr>
          <a:xfrm>
            <a:off x="302992" y="1365083"/>
            <a:ext cx="7541295" cy="4709568"/>
          </a:xfrm>
          <a:prstGeom prst="roundRect">
            <a:avLst>
              <a:gd name="adj" fmla="val 482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E4130E-D6B6-1F2F-29C4-2DB84EF4A6FE}"/>
              </a:ext>
            </a:extLst>
          </p:cNvPr>
          <p:cNvGrpSpPr/>
          <p:nvPr/>
        </p:nvGrpSpPr>
        <p:grpSpPr>
          <a:xfrm>
            <a:off x="8212645" y="1365083"/>
            <a:ext cx="3483478" cy="4709568"/>
            <a:chOff x="1760029" y="2918509"/>
            <a:chExt cx="8812172" cy="16743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F81C21-DDF7-00DD-5DF4-8A3E93C656FF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>
                <a:gd name="adj" fmla="val 511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8B900F-5455-3054-C66B-1B58002B5B5D}"/>
                </a:ext>
              </a:extLst>
            </p:cNvPr>
            <p:cNvSpPr txBox="1"/>
            <p:nvPr/>
          </p:nvSpPr>
          <p:spPr>
            <a:xfrm flipH="1">
              <a:off x="2053090" y="2936125"/>
              <a:ext cx="8519111" cy="14935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u="sng" err="1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Analysing</a:t>
              </a:r>
              <a:r>
                <a:rPr lang="en-US" sz="1600" u="sng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 Categorical Variables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E77FF8-4960-DD78-EEA0-2505F1042CC2}"/>
              </a:ext>
            </a:extLst>
          </p:cNvPr>
          <p:cNvSpPr txBox="1"/>
          <p:nvPr/>
        </p:nvSpPr>
        <p:spPr>
          <a:xfrm flipH="1">
            <a:off x="8490649" y="2155736"/>
            <a:ext cx="3043317" cy="328763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High Chi-Square values (10 to 40)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Low p-values (&lt; 0.05)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Low Phi Coefficient (&lt; 0.2)</a:t>
            </a:r>
          </a:p>
          <a:p>
            <a:pPr>
              <a:lnSpc>
                <a:spcPct val="150000"/>
              </a:lnSpc>
            </a:pPr>
            <a:endParaRPr lang="en-US" sz="14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This weak correlation may be due to a small proportion of non-zero values in these categorical variables (less than 10% of the sample). </a:t>
            </a:r>
          </a:p>
        </p:txBody>
      </p:sp>
    </p:spTree>
    <p:extLst>
      <p:ext uri="{BB962C8B-B14F-4D97-AF65-F5344CB8AC3E}">
        <p14:creationId xmlns:p14="http://schemas.microsoft.com/office/powerpoint/2010/main" val="1798426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8A50A-4145-F23E-7C04-125C9F82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2100D-635B-2371-0CFE-B27D29249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88F91-80E6-A9E3-E3F7-F1BC34337F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Categorical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FC15A0-FDB9-A6BD-A026-EDB2103D27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F6B2B-5059-BF82-A33F-232964C05CCB}"/>
              </a:ext>
            </a:extLst>
          </p:cNvPr>
          <p:cNvGrpSpPr/>
          <p:nvPr/>
        </p:nvGrpSpPr>
        <p:grpSpPr>
          <a:xfrm>
            <a:off x="6792684" y="1365083"/>
            <a:ext cx="4770050" cy="4709568"/>
            <a:chOff x="1760029" y="2918509"/>
            <a:chExt cx="8812172" cy="16743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47CE47E-AEC4-B2F8-F04A-0DAB8E942114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>
                <a:gd name="adj" fmla="val 71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EAD5A-C9AA-B549-F24D-1BA4054A74B8}"/>
                </a:ext>
              </a:extLst>
            </p:cNvPr>
            <p:cNvSpPr txBox="1"/>
            <p:nvPr/>
          </p:nvSpPr>
          <p:spPr>
            <a:xfrm flipH="1">
              <a:off x="2053090" y="2940214"/>
              <a:ext cx="8519111" cy="14935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u="sng" err="1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Analysing</a:t>
              </a:r>
              <a:r>
                <a:rPr lang="en-US" sz="1600" u="sng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 Categorical Variables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228427-3397-EE02-9AD7-F9B42A5F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6" y="1403499"/>
            <a:ext cx="6096000" cy="4671152"/>
          </a:xfrm>
          <a:prstGeom prst="roundRect">
            <a:avLst>
              <a:gd name="adj" fmla="val 563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F29852-ED31-DCD6-54BB-3248D84D32CD}"/>
              </a:ext>
            </a:extLst>
          </p:cNvPr>
          <p:cNvSpPr txBox="1"/>
          <p:nvPr/>
        </p:nvSpPr>
        <p:spPr>
          <a:xfrm flipH="1">
            <a:off x="6792685" y="2471216"/>
            <a:ext cx="4770050" cy="29644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0"/>
                <a:cs typeface="Courier New" panose="02070309020205020404" pitchFamily="49" charset="0"/>
              </a:rPr>
              <a:t>Positive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: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domain_in_ip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 and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url_shortened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exhibit stronger positive correlations.</a:t>
            </a:r>
          </a:p>
          <a:p>
            <a:pPr>
              <a:lnSpc>
                <a:spcPct val="150000"/>
              </a:lnSpc>
            </a:pPr>
            <a:endParaRPr lang="en-US" sz="14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0"/>
                <a:cs typeface="Courier New" panose="02070309020205020404" pitchFamily="49" charset="0"/>
              </a:rPr>
              <a:t>Negative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: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url_google_index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 and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domain_google_index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demonstrate negative correlations.</a:t>
            </a:r>
          </a:p>
          <a:p>
            <a:pPr>
              <a:lnSpc>
                <a:spcPct val="150000"/>
              </a:lnSpc>
            </a:pPr>
            <a:endParaRPr lang="en-US" sz="14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0"/>
                <a:cs typeface="Courier New" panose="02070309020205020404" pitchFamily="49" charset="0"/>
              </a:rPr>
              <a:t>Weak Indicator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: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tls_ssl_certificate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 appears less reliable as an indicator due to its weak correlation.</a:t>
            </a:r>
          </a:p>
        </p:txBody>
      </p:sp>
    </p:spTree>
    <p:extLst>
      <p:ext uri="{BB962C8B-B14F-4D97-AF65-F5344CB8AC3E}">
        <p14:creationId xmlns:p14="http://schemas.microsoft.com/office/powerpoint/2010/main" val="197919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1667-C30A-FD01-FD7F-2066E153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62102-BA97-EF6A-7C76-F7AAEA2809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65C7B-D111-FBAC-55BD-C97C719D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Content 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8F8B2C-F328-ADB7-A804-F7678318C9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AEE496-1903-946D-1E4A-232C79A6F544}"/>
              </a:ext>
            </a:extLst>
          </p:cNvPr>
          <p:cNvGrpSpPr/>
          <p:nvPr/>
        </p:nvGrpSpPr>
        <p:grpSpPr>
          <a:xfrm>
            <a:off x="1569354" y="1137788"/>
            <a:ext cx="5332889" cy="950355"/>
            <a:chOff x="1117071" y="1418341"/>
            <a:chExt cx="5332889" cy="9503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C63C9FF-3E80-CE8D-D920-39802380A510}"/>
                </a:ext>
              </a:extLst>
            </p:cNvPr>
            <p:cNvSpPr/>
            <p:nvPr/>
          </p:nvSpPr>
          <p:spPr>
            <a:xfrm flipH="1">
              <a:off x="1435507" y="1418341"/>
              <a:ext cx="5014453" cy="9503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96D7AA2-0952-1AD0-26E5-E83A25E014AB}"/>
                </a:ext>
              </a:extLst>
            </p:cNvPr>
            <p:cNvSpPr/>
            <p:nvPr/>
          </p:nvSpPr>
          <p:spPr>
            <a:xfrm>
              <a:off x="1117071" y="1418341"/>
              <a:ext cx="957536" cy="9503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61DE-8C31-7B54-23EB-C60BF2AAFE43}"/>
              </a:ext>
            </a:extLst>
          </p:cNvPr>
          <p:cNvGrpSpPr/>
          <p:nvPr/>
        </p:nvGrpSpPr>
        <p:grpSpPr>
          <a:xfrm>
            <a:off x="1569354" y="2198092"/>
            <a:ext cx="5332889" cy="950355"/>
            <a:chOff x="1117071" y="1418341"/>
            <a:chExt cx="5332889" cy="95035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9D25CC-D9A8-FA44-DEC1-6A366E2BA435}"/>
                </a:ext>
              </a:extLst>
            </p:cNvPr>
            <p:cNvSpPr/>
            <p:nvPr/>
          </p:nvSpPr>
          <p:spPr>
            <a:xfrm flipH="1">
              <a:off x="1435507" y="1418341"/>
              <a:ext cx="5014453" cy="9503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94011C-CF4F-A93E-CD9E-0F88FDD73142}"/>
                </a:ext>
              </a:extLst>
            </p:cNvPr>
            <p:cNvSpPr/>
            <p:nvPr/>
          </p:nvSpPr>
          <p:spPr>
            <a:xfrm>
              <a:off x="1117071" y="1418341"/>
              <a:ext cx="957536" cy="9503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1F770-742D-A822-06F9-488E602996A5}"/>
              </a:ext>
            </a:extLst>
          </p:cNvPr>
          <p:cNvGrpSpPr/>
          <p:nvPr/>
        </p:nvGrpSpPr>
        <p:grpSpPr>
          <a:xfrm>
            <a:off x="1569354" y="3255004"/>
            <a:ext cx="5332889" cy="950355"/>
            <a:chOff x="1117071" y="1418341"/>
            <a:chExt cx="5332889" cy="9503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3BFB63A-D942-8301-5CA1-04A76CA07A58}"/>
                </a:ext>
              </a:extLst>
            </p:cNvPr>
            <p:cNvSpPr/>
            <p:nvPr/>
          </p:nvSpPr>
          <p:spPr>
            <a:xfrm flipH="1">
              <a:off x="1435507" y="1418341"/>
              <a:ext cx="5014453" cy="9503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C4DE1AF-DD3F-E7C9-3918-76E915A49121}"/>
                </a:ext>
              </a:extLst>
            </p:cNvPr>
            <p:cNvSpPr/>
            <p:nvPr/>
          </p:nvSpPr>
          <p:spPr>
            <a:xfrm>
              <a:off x="1117071" y="1418341"/>
              <a:ext cx="957536" cy="9503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03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D3D99D-88F9-F2C7-CB03-2C0E04830B67}"/>
              </a:ext>
            </a:extLst>
          </p:cNvPr>
          <p:cNvGrpSpPr/>
          <p:nvPr/>
        </p:nvGrpSpPr>
        <p:grpSpPr>
          <a:xfrm>
            <a:off x="1569354" y="4311915"/>
            <a:ext cx="5332889" cy="950355"/>
            <a:chOff x="1117071" y="1418341"/>
            <a:chExt cx="5332889" cy="9503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8C76B-5276-FA63-BC1D-F26CF78F5334}"/>
                </a:ext>
              </a:extLst>
            </p:cNvPr>
            <p:cNvSpPr/>
            <p:nvPr/>
          </p:nvSpPr>
          <p:spPr>
            <a:xfrm flipH="1">
              <a:off x="1435507" y="1418341"/>
              <a:ext cx="5014453" cy="9503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EE7DFF-A6BE-A571-CFF0-4C9734DAC637}"/>
                </a:ext>
              </a:extLst>
            </p:cNvPr>
            <p:cNvSpPr/>
            <p:nvPr/>
          </p:nvSpPr>
          <p:spPr>
            <a:xfrm>
              <a:off x="1117071" y="1418341"/>
              <a:ext cx="957536" cy="9503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04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D21C01-55DE-0099-FA80-F9CAC3777DBC}"/>
              </a:ext>
            </a:extLst>
          </p:cNvPr>
          <p:cNvGrpSpPr/>
          <p:nvPr/>
        </p:nvGrpSpPr>
        <p:grpSpPr>
          <a:xfrm>
            <a:off x="1569354" y="5351591"/>
            <a:ext cx="5332889" cy="950355"/>
            <a:chOff x="1117071" y="1418341"/>
            <a:chExt cx="5332889" cy="9503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E6B7235-4E08-DC60-D1F5-582FE2D6DA08}"/>
                </a:ext>
              </a:extLst>
            </p:cNvPr>
            <p:cNvSpPr/>
            <p:nvPr/>
          </p:nvSpPr>
          <p:spPr>
            <a:xfrm flipH="1">
              <a:off x="1435507" y="1418341"/>
              <a:ext cx="5014453" cy="9503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A9364B-F259-C0E0-9526-A1827DE6A842}"/>
                </a:ext>
              </a:extLst>
            </p:cNvPr>
            <p:cNvSpPr/>
            <p:nvPr/>
          </p:nvSpPr>
          <p:spPr>
            <a:xfrm>
              <a:off x="1117071" y="1418341"/>
              <a:ext cx="957536" cy="9503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05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CC87637-A1F4-6323-75ED-206CA3AD17B4}"/>
              </a:ext>
            </a:extLst>
          </p:cNvPr>
          <p:cNvSpPr txBox="1"/>
          <p:nvPr/>
        </p:nvSpPr>
        <p:spPr>
          <a:xfrm>
            <a:off x="2526890" y="1134956"/>
            <a:ext cx="4375353" cy="8947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u="sng">
                <a:latin typeface="Avenir Next LT Pro Demi" panose="020B0704020202020204" pitchFamily="34" charset="0"/>
                <a:cs typeface="Arial"/>
              </a:rPr>
              <a:t>Practical Motivation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latin typeface="Avenir Next LT Pro" panose="020B0504020202020204" pitchFamily="34" charset="0"/>
                <a:cs typeface="Arial"/>
              </a:rPr>
              <a:t>Outlines our rationale for focusing on phishing website detection and its importance in today’s digital world</a:t>
            </a:r>
            <a:endParaRPr lang="en-SG" sz="1100">
              <a:latin typeface="Avenir Next LT Pro" panose="020B0504020202020204" pitchFamily="34" charset="0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F18EC-A879-EFEA-FDAD-8E397A62A6D3}"/>
              </a:ext>
            </a:extLst>
          </p:cNvPr>
          <p:cNvSpPr txBox="1"/>
          <p:nvPr/>
        </p:nvSpPr>
        <p:spPr>
          <a:xfrm>
            <a:off x="2600632" y="2202201"/>
            <a:ext cx="4375353" cy="8947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u="sng">
                <a:latin typeface="Avenir Next LT Pro Demi" panose="020B0704020202020204" pitchFamily="34" charset="0"/>
                <a:cs typeface="Arial"/>
              </a:rPr>
              <a:t>Data Preparation</a:t>
            </a:r>
          </a:p>
          <a:p>
            <a:pPr algn="just">
              <a:lnSpc>
                <a:spcPct val="150000"/>
              </a:lnSpc>
            </a:pPr>
            <a:r>
              <a:rPr lang="en-SG" sz="1100">
                <a:latin typeface="Avenir Next LT Pro" panose="020B0504020202020204" pitchFamily="34" charset="0"/>
                <a:cs typeface="Arial"/>
              </a:rPr>
              <a:t>Outlines our dataset selection process, initial feature selection, and cleaning &amp; sampling of the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73382-6287-3649-A2C5-34566A34A609}"/>
              </a:ext>
            </a:extLst>
          </p:cNvPr>
          <p:cNvSpPr txBox="1"/>
          <p:nvPr/>
        </p:nvSpPr>
        <p:spPr>
          <a:xfrm>
            <a:off x="2526889" y="3260395"/>
            <a:ext cx="4375353" cy="8947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u="sng">
                <a:latin typeface="Avenir Next LT Pro Demi" panose="020B0704020202020204" pitchFamily="34" charset="0"/>
                <a:cs typeface="Arial"/>
              </a:rPr>
              <a:t>Exploratory Analysis</a:t>
            </a:r>
          </a:p>
          <a:p>
            <a:pPr algn="just">
              <a:lnSpc>
                <a:spcPct val="150000"/>
              </a:lnSpc>
            </a:pPr>
            <a:r>
              <a:rPr lang="en-SG" sz="1100">
                <a:latin typeface="Avenir Next LT Pro" panose="020B0504020202020204" pitchFamily="34" charset="0"/>
                <a:cs typeface="Arial"/>
              </a:rPr>
              <a:t>Outlines our </a:t>
            </a:r>
            <a:r>
              <a:rPr lang="en-US" sz="1100">
                <a:latin typeface="Avenir Next LT Pro" panose="020B0504020202020204" pitchFamily="34" charset="0"/>
                <a:cs typeface="Arial"/>
              </a:rPr>
              <a:t>analysis of selected features and their relationship to phishing characteristics.</a:t>
            </a:r>
            <a:endParaRPr lang="en-SG" sz="1100">
              <a:latin typeface="Avenir Next LT Pro" panose="020B0504020202020204" pitchFamily="34" charset="0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7079C6-5F03-AF7C-61C7-113D7EC9586E}"/>
              </a:ext>
            </a:extLst>
          </p:cNvPr>
          <p:cNvSpPr txBox="1"/>
          <p:nvPr/>
        </p:nvSpPr>
        <p:spPr>
          <a:xfrm>
            <a:off x="2526888" y="4316010"/>
            <a:ext cx="4375353" cy="8947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u="sng">
                <a:latin typeface="Avenir Next LT Pro Demi" panose="020B0704020202020204" pitchFamily="34" charset="0"/>
                <a:cs typeface="Arial"/>
              </a:rPr>
              <a:t>Feature Engineering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latin typeface="Avenir Next LT Pro" panose="020B0504020202020204" pitchFamily="34" charset="0"/>
                <a:cs typeface="Arial"/>
              </a:rPr>
              <a:t>Outlines our attempts to create new, more informative features from our existing data</a:t>
            </a:r>
            <a:endParaRPr lang="en-SG" sz="1100">
              <a:latin typeface="Avenir Next LT Pro" panose="020B0504020202020204" pitchFamily="34" charset="0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987E4-7DCD-1742-ECC2-13C6A78948AC}"/>
              </a:ext>
            </a:extLst>
          </p:cNvPr>
          <p:cNvSpPr txBox="1"/>
          <p:nvPr/>
        </p:nvSpPr>
        <p:spPr>
          <a:xfrm>
            <a:off x="2526887" y="5351590"/>
            <a:ext cx="4375353" cy="8947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u="sng">
                <a:latin typeface="Avenir Next LT Pro Demi" panose="020B0704020202020204" pitchFamily="34" charset="0"/>
                <a:cs typeface="Arial"/>
              </a:rPr>
              <a:t>Machine Learning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latin typeface="Avenir Next LT Pro" panose="020B0504020202020204" pitchFamily="34" charset="0"/>
                <a:cs typeface="Arial"/>
              </a:rPr>
              <a:t>Outlines the implementation of various machine learning models for phishing website classification</a:t>
            </a:r>
            <a:endParaRPr lang="en-SG" sz="1100">
              <a:latin typeface="Avenir Next LT Pro" panose="020B05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73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5227-0FC5-A30A-D051-10A12443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0DD16-EFE1-BCD2-1B80-E10FB9735C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926FA-EE5F-D191-3DBF-6ED5A0BD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Numerical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1B5345-79BD-4073-B6EA-F45DFAD060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E9927D-519C-618F-28FB-1078AEADB0BA}"/>
              </a:ext>
            </a:extLst>
          </p:cNvPr>
          <p:cNvGrpSpPr/>
          <p:nvPr/>
        </p:nvGrpSpPr>
        <p:grpSpPr>
          <a:xfrm>
            <a:off x="6691085" y="1365083"/>
            <a:ext cx="4763495" cy="4709568"/>
            <a:chOff x="1760029" y="2918509"/>
            <a:chExt cx="8812172" cy="16743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5FAAE39-BC3F-70B9-503E-8AC2AD67BD38}"/>
                </a:ext>
              </a:extLst>
            </p:cNvPr>
            <p:cNvSpPr/>
            <p:nvPr/>
          </p:nvSpPr>
          <p:spPr>
            <a:xfrm flipH="1">
              <a:off x="1760029" y="2918509"/>
              <a:ext cx="8812172" cy="1674331"/>
            </a:xfrm>
            <a:prstGeom prst="roundRect">
              <a:avLst>
                <a:gd name="adj" fmla="val 64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BD251F-7727-E9DA-91CC-62BE0DB28B2D}"/>
                </a:ext>
              </a:extLst>
            </p:cNvPr>
            <p:cNvSpPr txBox="1"/>
            <p:nvPr/>
          </p:nvSpPr>
          <p:spPr>
            <a:xfrm flipH="1">
              <a:off x="2053090" y="2940214"/>
              <a:ext cx="8519111" cy="14935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u="sng" err="1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Analysing</a:t>
              </a:r>
              <a:r>
                <a:rPr lang="en-US" sz="1600" u="sng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 Numerical Variables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EC1190-60EF-7677-1024-807861A3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36" y="2437786"/>
            <a:ext cx="6100090" cy="1282081"/>
          </a:xfrm>
          <a:prstGeom prst="roundRect">
            <a:avLst>
              <a:gd name="adj" fmla="val 817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C1D4C-5A29-3B68-5CBC-BB2020A5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5" y="4047562"/>
            <a:ext cx="6100091" cy="1322911"/>
          </a:xfrm>
          <a:prstGeom prst="roundRect">
            <a:avLst>
              <a:gd name="adj" fmla="val 953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00E91-8B7F-6960-C463-4022C2D57564}"/>
              </a:ext>
            </a:extLst>
          </p:cNvPr>
          <p:cNvSpPr txBox="1"/>
          <p:nvPr/>
        </p:nvSpPr>
        <p:spPr>
          <a:xfrm flipH="1">
            <a:off x="6883160" y="3001434"/>
            <a:ext cx="4537761" cy="170758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Avenir Next LT Pro" panose="020B0504020202020204" pitchFamily="34" charset="0"/>
                <a:cs typeface="Courier New" panose="02070309020205020404" pitchFamily="49" charset="0"/>
              </a:rPr>
              <a:t>Basic Statistical Analysis</a:t>
            </a:r>
            <a:r>
              <a:rPr lang="en-US">
                <a:latin typeface="Avenir Next LT Pro" panose="020B0504020202020204" pitchFamily="34" charset="0"/>
                <a:cs typeface="Courier New" panose="02070309020205020404" pitchFamily="49" charset="0"/>
              </a:rPr>
              <a:t>: </a:t>
            </a:r>
            <a:r>
              <a:rPr lang="en-US" err="1">
                <a:latin typeface="Avenir Next LT Pro" panose="020B0504020202020204" pitchFamily="34" charset="0"/>
                <a:cs typeface="Courier New" panose="02070309020205020404" pitchFamily="49" charset="0"/>
              </a:rPr>
              <a:t>Analysing</a:t>
            </a:r>
            <a:r>
              <a:rPr lang="en-US">
                <a:latin typeface="Avenir Next LT Pro" panose="020B0504020202020204" pitchFamily="34" charset="0"/>
                <a:cs typeface="Courier New" panose="02070309020205020404" pitchFamily="49" charset="0"/>
              </a:rPr>
              <a:t> basic summary statistics offers quick insights into how the data is distributed.</a:t>
            </a:r>
          </a:p>
        </p:txBody>
      </p:sp>
    </p:spTree>
    <p:extLst>
      <p:ext uri="{BB962C8B-B14F-4D97-AF65-F5344CB8AC3E}">
        <p14:creationId xmlns:p14="http://schemas.microsoft.com/office/powerpoint/2010/main" val="271351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E9C52-E70D-3EB8-64FC-983897EC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92907C5-DFA3-2CFA-2870-2B8E9E6C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55" y="1317354"/>
            <a:ext cx="3565210" cy="355927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E1808-FDB5-BD10-FE4D-DDEB33E45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C703D-DA32-0F49-0DBD-19F9283FEA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Numerical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E88C0F-2AFC-2F62-D14E-B95774649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2F67F6-9335-50C5-FCB0-81B6EE73BB93}"/>
              </a:ext>
            </a:extLst>
          </p:cNvPr>
          <p:cNvSpPr/>
          <p:nvPr/>
        </p:nvSpPr>
        <p:spPr>
          <a:xfrm flipH="1">
            <a:off x="2353195" y="5047696"/>
            <a:ext cx="7095170" cy="11793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268EF9-2B99-2F9E-813A-647AF949823F}"/>
              </a:ext>
            </a:extLst>
          </p:cNvPr>
          <p:cNvSpPr txBox="1"/>
          <p:nvPr/>
        </p:nvSpPr>
        <p:spPr>
          <a:xfrm flipH="1">
            <a:off x="2453550" y="904670"/>
            <a:ext cx="6859210" cy="42011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u="sng">
                <a:latin typeface="Avenir Next LT Pro Demi" panose="020B0704020202020204" pitchFamily="34" charset="0"/>
                <a:cs typeface="Courier New" panose="02070309020205020404" pitchFamily="49" charset="0"/>
              </a:rPr>
              <a:t>Before Removing Outliers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1BE285-6C38-AEDD-79ED-115DA28D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95" y="1317354"/>
            <a:ext cx="3529959" cy="35592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093538-DBE5-4318-CE93-F99F13343122}"/>
              </a:ext>
            </a:extLst>
          </p:cNvPr>
          <p:cNvSpPr txBox="1"/>
          <p:nvPr/>
        </p:nvSpPr>
        <p:spPr>
          <a:xfrm flipH="1">
            <a:off x="2777122" y="5212979"/>
            <a:ext cx="6212063" cy="65870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err="1">
                <a:latin typeface="Avenir Next LT Pro" panose="020B0504020202020204" pitchFamily="34" charset="0"/>
                <a:cs typeface="Courier New" panose="02070309020205020404" pitchFamily="49" charset="0"/>
              </a:rPr>
              <a:t>Visualisation</a:t>
            </a:r>
            <a:r>
              <a:rPr lang="en-US" sz="1300">
                <a:latin typeface="Avenir Next LT Pro" panose="020B0504020202020204" pitchFamily="34" charset="0"/>
                <a:cs typeface="Courier New" panose="02070309020205020404" pitchFamily="49" charset="0"/>
              </a:rPr>
              <a:t>: Box plots and Violin Plots can help illustrate the distribution of each numerical variable for both phishing and non-phishing websites, </a:t>
            </a:r>
          </a:p>
        </p:txBody>
      </p:sp>
    </p:spTree>
    <p:extLst>
      <p:ext uri="{BB962C8B-B14F-4D97-AF65-F5344CB8AC3E}">
        <p14:creationId xmlns:p14="http://schemas.microsoft.com/office/powerpoint/2010/main" val="3741224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500C3-E3D3-B0B5-B071-8412E6976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D1D873-557A-08DF-B2A2-122121CADCA0}"/>
              </a:ext>
            </a:extLst>
          </p:cNvPr>
          <p:cNvSpPr/>
          <p:nvPr/>
        </p:nvSpPr>
        <p:spPr>
          <a:xfrm flipH="1">
            <a:off x="2353195" y="5047698"/>
            <a:ext cx="7095170" cy="11793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19332-0617-A7B6-1B1D-8378D147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1" y="1318431"/>
            <a:ext cx="3529959" cy="357686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E9B74-D11F-2768-F119-6EDDE089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5779A-504B-C583-7858-AACEA71BAB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Numerical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B4666-A692-68B6-A838-A2413C562A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32BFAF-CBF6-5664-DFC7-978F112E8A69}"/>
              </a:ext>
            </a:extLst>
          </p:cNvPr>
          <p:cNvSpPr txBox="1"/>
          <p:nvPr/>
        </p:nvSpPr>
        <p:spPr>
          <a:xfrm flipH="1">
            <a:off x="2453550" y="904670"/>
            <a:ext cx="6859210" cy="42011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u="sng">
                <a:latin typeface="Avenir Next LT Pro Demi" panose="020B0704020202020204" pitchFamily="34" charset="0"/>
                <a:cs typeface="Courier New" panose="02070309020205020404" pitchFamily="49" charset="0"/>
              </a:rPr>
              <a:t>After Removing Outliers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C1A1E-5B0B-FD43-4634-0393230A0F34}"/>
              </a:ext>
            </a:extLst>
          </p:cNvPr>
          <p:cNvSpPr txBox="1"/>
          <p:nvPr/>
        </p:nvSpPr>
        <p:spPr>
          <a:xfrm flipH="1">
            <a:off x="2777122" y="5212981"/>
            <a:ext cx="6212063" cy="65870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err="1">
                <a:latin typeface="Avenir Next LT Pro" panose="020B0504020202020204" pitchFamily="34" charset="0"/>
                <a:cs typeface="Courier New" panose="02070309020205020404" pitchFamily="49" charset="0"/>
              </a:rPr>
              <a:t>Visualisation</a:t>
            </a:r>
            <a:r>
              <a:rPr lang="en-US" sz="1300">
                <a:latin typeface="Avenir Next LT Pro" panose="020B0504020202020204" pitchFamily="34" charset="0"/>
                <a:cs typeface="Courier New" panose="02070309020205020404" pitchFamily="49" charset="0"/>
              </a:rPr>
              <a:t>: Box plots and Violin Plots can help illustrate the distribution of each numerical variable for both phishing and non-phishing websites,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30EA5-C9EC-8BF8-9CCB-D505557F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153" y="1318431"/>
            <a:ext cx="3553297" cy="35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9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28C1-6DA4-C093-4227-F0EF1844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3600331-79F5-8743-BC09-B19D8E5ACAFD}"/>
              </a:ext>
            </a:extLst>
          </p:cNvPr>
          <p:cNvSpPr/>
          <p:nvPr/>
        </p:nvSpPr>
        <p:spPr>
          <a:xfrm>
            <a:off x="2280148" y="3880081"/>
            <a:ext cx="4327184" cy="23694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C9592-CC2C-2846-0445-E4B3327B8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A64D9-55B8-2E77-2C6D-68C49B81F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Mixed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4ECC3A-E438-34A7-2445-1EB035519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F4AE4C-3D8D-9083-225B-E34793FA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99683"/>
            <a:ext cx="4321332" cy="2475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9F307-16C2-65AD-F9CF-7755C400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32" y="1399682"/>
            <a:ext cx="3156048" cy="2475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E8A42F-5608-2D9B-D048-AA713692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332" y="3798543"/>
            <a:ext cx="3156048" cy="24716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9A968E-5411-9EF3-4B66-41AA508C98E3}"/>
              </a:ext>
            </a:extLst>
          </p:cNvPr>
          <p:cNvSpPr txBox="1"/>
          <p:nvPr/>
        </p:nvSpPr>
        <p:spPr>
          <a:xfrm flipH="1">
            <a:off x="2782280" y="4483418"/>
            <a:ext cx="3461203" cy="102547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time_domain_activation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 and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time_domain_expiration</a:t>
            </a: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 </a:t>
            </a:r>
            <a:b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</a:b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behave more like Numerical Variables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6D8741-4CB9-BE30-3608-5EDC5EFCE623}"/>
              </a:ext>
            </a:extLst>
          </p:cNvPr>
          <p:cNvSpPr/>
          <p:nvPr/>
        </p:nvSpPr>
        <p:spPr>
          <a:xfrm>
            <a:off x="7256205" y="2762865"/>
            <a:ext cx="1681318" cy="506399"/>
          </a:xfrm>
          <a:prstGeom prst="rect">
            <a:avLst/>
          </a:prstGeom>
          <a:noFill/>
          <a:ln w="28575">
            <a:solidFill>
              <a:srgbClr val="456A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18B79D-DBCC-1467-5CAE-2E8F25B1E692}"/>
              </a:ext>
            </a:extLst>
          </p:cNvPr>
          <p:cNvSpPr/>
          <p:nvPr/>
        </p:nvSpPr>
        <p:spPr>
          <a:xfrm>
            <a:off x="7256205" y="5164962"/>
            <a:ext cx="1681318" cy="506399"/>
          </a:xfrm>
          <a:prstGeom prst="rect">
            <a:avLst/>
          </a:prstGeom>
          <a:noFill/>
          <a:ln w="28575">
            <a:solidFill>
              <a:srgbClr val="456A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813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6865-2AB9-58C3-B252-94C266CA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2ECC37-7721-998E-8371-D1642EDA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49" y="2417580"/>
            <a:ext cx="3571920" cy="27721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CE58F7-193F-06FC-7605-337CD1AC98B4}"/>
              </a:ext>
            </a:extLst>
          </p:cNvPr>
          <p:cNvSpPr/>
          <p:nvPr/>
        </p:nvSpPr>
        <p:spPr>
          <a:xfrm>
            <a:off x="1961662" y="3577441"/>
            <a:ext cx="4405787" cy="1612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E7485-B466-3959-BC34-DEC67D89BE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BA6A9-7BAD-E683-5F32-B786BB88C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Mixed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DF9EF-B705-D2D0-F862-B60ED4812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6ABBE1-E43C-AF8F-5ADA-A527D738468D}"/>
              </a:ext>
            </a:extLst>
          </p:cNvPr>
          <p:cNvSpPr txBox="1"/>
          <p:nvPr/>
        </p:nvSpPr>
        <p:spPr>
          <a:xfrm flipH="1">
            <a:off x="2252631" y="3939495"/>
            <a:ext cx="3649000" cy="70230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qty_at_url</a:t>
            </a:r>
            <a:b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</a:b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behaves more like Categorical Variables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B2C3C3-DCC6-7B1D-E5EF-E97DC8F777B4}"/>
              </a:ext>
            </a:extLst>
          </p:cNvPr>
          <p:cNvSpPr/>
          <p:nvPr/>
        </p:nvSpPr>
        <p:spPr>
          <a:xfrm>
            <a:off x="7218105" y="3949024"/>
            <a:ext cx="1681318" cy="506399"/>
          </a:xfrm>
          <a:prstGeom prst="rect">
            <a:avLst/>
          </a:prstGeom>
          <a:noFill/>
          <a:ln w="28575">
            <a:solidFill>
              <a:srgbClr val="456A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8E1E3-D35D-60F2-8732-A4CCEC628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62" y="2417580"/>
            <a:ext cx="4405787" cy="11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0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9CE-B171-92AE-6A08-3069BE5A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AA3C3-7C91-3E70-F0B8-52142F7187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C110-ADB8-935E-37A7-98169C31B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 err="1"/>
              <a:t>Analysing</a:t>
            </a:r>
            <a:r>
              <a:rPr lang="en-US"/>
              <a:t> Mixed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26D4E-7D19-B3CF-033D-D61D9D44F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915FA6-0266-B5CC-BD35-2E2CC071EEF1}"/>
              </a:ext>
            </a:extLst>
          </p:cNvPr>
          <p:cNvGrpSpPr/>
          <p:nvPr/>
        </p:nvGrpSpPr>
        <p:grpSpPr>
          <a:xfrm>
            <a:off x="2275302" y="1734816"/>
            <a:ext cx="7381154" cy="4535437"/>
            <a:chOff x="2275302" y="1734816"/>
            <a:chExt cx="7381154" cy="453543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7FF673-5966-BC17-AA66-A40390107A29}"/>
                </a:ext>
              </a:extLst>
            </p:cNvPr>
            <p:cNvSpPr/>
            <p:nvPr/>
          </p:nvSpPr>
          <p:spPr>
            <a:xfrm>
              <a:off x="2275302" y="3982550"/>
              <a:ext cx="4458787" cy="2287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0CC9AF-DB59-1D68-D4BC-50CC8E36D9B4}"/>
                </a:ext>
              </a:extLst>
            </p:cNvPr>
            <p:cNvSpPr txBox="1"/>
            <p:nvPr/>
          </p:nvSpPr>
          <p:spPr>
            <a:xfrm flipH="1">
              <a:off x="2680195" y="4613664"/>
              <a:ext cx="3649000" cy="1025474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>
                  <a:latin typeface="Avenir Next LT Pro" panose="020B0504020202020204" pitchFamily="34" charset="0"/>
                  <a:cs typeface="Courier New" panose="02070309020205020404" pitchFamily="49" charset="0"/>
                </a:rPr>
                <a:t>Neither </a:t>
              </a:r>
              <a:r>
                <a:rPr lang="en-US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qty_dot_domain</a:t>
              </a:r>
              <a:r>
                <a:rPr lang="en-US" sz="1400">
                  <a:latin typeface="Avenir Next LT Pro" panose="020B0504020202020204" pitchFamily="34" charset="0"/>
                  <a:cs typeface="Courier New" panose="02070309020205020404" pitchFamily="49" charset="0"/>
                </a:rPr>
                <a:t> nor </a:t>
              </a:r>
              <a:r>
                <a:rPr lang="en-US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qty_hyphen_domain</a:t>
              </a:r>
              <a:r>
                <a:rPr lang="en-US" sz="1400">
                  <a:latin typeface="Avenir Next LT Pro" panose="020B0504020202020204" pitchFamily="34" charset="0"/>
                  <a:cs typeface="Courier New" panose="02070309020205020404" pitchFamily="49" charset="0"/>
                </a:rPr>
                <a:t> appear to have a strong correlation with phishing websites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F4063C-1448-12AC-DF91-10A8CEEBE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5302" y="1734816"/>
              <a:ext cx="4458787" cy="22753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B73C0F-3FA7-F6E7-9901-F093B2FC5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4089" y="1734816"/>
              <a:ext cx="2922367" cy="2263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789AE7-EB1B-F53A-9841-4649EDF7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4089" y="3998305"/>
              <a:ext cx="2922367" cy="22719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B658E9-CD3F-5D27-171C-522DDE1FFB21}"/>
                </a:ext>
              </a:extLst>
            </p:cNvPr>
            <p:cNvSpPr/>
            <p:nvPr/>
          </p:nvSpPr>
          <p:spPr>
            <a:xfrm>
              <a:off x="7277098" y="3018100"/>
              <a:ext cx="1681318" cy="506399"/>
            </a:xfrm>
            <a:prstGeom prst="rect">
              <a:avLst/>
            </a:prstGeom>
            <a:noFill/>
            <a:ln w="28575">
              <a:solidFill>
                <a:srgbClr val="456A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70CC5-FBDB-411D-0492-E51203F9DF2E}"/>
                </a:ext>
              </a:extLst>
            </p:cNvPr>
            <p:cNvSpPr/>
            <p:nvPr/>
          </p:nvSpPr>
          <p:spPr>
            <a:xfrm>
              <a:off x="7198441" y="5244686"/>
              <a:ext cx="1681318" cy="506399"/>
            </a:xfrm>
            <a:prstGeom prst="rect">
              <a:avLst/>
            </a:prstGeom>
            <a:noFill/>
            <a:ln w="28575">
              <a:solidFill>
                <a:srgbClr val="456A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621E74-74D0-E294-7A06-8135BFE39F32}"/>
              </a:ext>
            </a:extLst>
          </p:cNvPr>
          <p:cNvGrpSpPr/>
          <p:nvPr/>
        </p:nvGrpSpPr>
        <p:grpSpPr>
          <a:xfrm>
            <a:off x="12192000" y="1418287"/>
            <a:ext cx="9694030" cy="4212424"/>
            <a:chOff x="757276" y="1320689"/>
            <a:chExt cx="9694030" cy="421242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4CF884D-22A3-857B-47C5-C62099C6AA6C}"/>
                </a:ext>
              </a:extLst>
            </p:cNvPr>
            <p:cNvGrpSpPr/>
            <p:nvPr/>
          </p:nvGrpSpPr>
          <p:grpSpPr>
            <a:xfrm>
              <a:off x="757276" y="1320689"/>
              <a:ext cx="5338724" cy="4212424"/>
              <a:chOff x="1317714" y="1474845"/>
              <a:chExt cx="4483318" cy="4212424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89DFF9F-BC42-6339-EB8A-8CFCEF7A6E59}"/>
                  </a:ext>
                </a:extLst>
              </p:cNvPr>
              <p:cNvSpPr/>
              <p:nvPr/>
            </p:nvSpPr>
            <p:spPr>
              <a:xfrm flipH="1">
                <a:off x="1317714" y="1474845"/>
                <a:ext cx="4483318" cy="1573421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F4CF9B-3990-1DA0-014A-83FBA3F6D183}"/>
                  </a:ext>
                </a:extLst>
              </p:cNvPr>
              <p:cNvSpPr txBox="1"/>
              <p:nvPr/>
            </p:nvSpPr>
            <p:spPr>
              <a:xfrm flipH="1">
                <a:off x="1712387" y="1958046"/>
                <a:ext cx="3693971" cy="47320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www.healthysnacks.com</a:t>
                </a:r>
                <a:endParaRPr lang="en-US">
                  <a:latin typeface="Avenir Next LT Pro" panose="020B0504020202020204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99A7028-FD8E-1C18-DC00-F1BED072EA4E}"/>
                  </a:ext>
                </a:extLst>
              </p:cNvPr>
              <p:cNvSpPr/>
              <p:nvPr/>
            </p:nvSpPr>
            <p:spPr>
              <a:xfrm flipH="1">
                <a:off x="1317714" y="4113848"/>
                <a:ext cx="4483318" cy="1573421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804C08-E91F-1FD7-5911-054BE4D452E9}"/>
                  </a:ext>
                </a:extLst>
              </p:cNvPr>
              <p:cNvSpPr txBox="1"/>
              <p:nvPr/>
            </p:nvSpPr>
            <p:spPr>
              <a:xfrm flipH="1">
                <a:off x="1712388" y="4650812"/>
                <a:ext cx="3693971" cy="47320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www.hjrxpltznbvqrs.com</a:t>
                </a:r>
                <a:endParaRPr lang="en-US">
                  <a:latin typeface="Avenir Next LT Pro" panose="020B0504020202020204" pitchFamily="34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B1BFCC-BA45-2F78-905B-EF9444EE07DC}"/>
                </a:ext>
              </a:extLst>
            </p:cNvPr>
            <p:cNvSpPr txBox="1"/>
            <p:nvPr/>
          </p:nvSpPr>
          <p:spPr>
            <a:xfrm flipH="1">
              <a:off x="7364431" y="2990706"/>
              <a:ext cx="3086875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Avenir Next LT Pro Demi" panose="020B0704020202020204" pitchFamily="34" charset="0"/>
                  <a:cs typeface="Courier New" panose="02070309020205020404" pitchFamily="49" charset="0"/>
                </a:rPr>
                <a:t>Which of these look more like a phishing website?</a:t>
              </a:r>
            </a:p>
          </p:txBody>
        </p:sp>
      </p:grp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5F344BA2-5339-F46C-6701-4962A733B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9447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350">
        <p159:morph option="byObject"/>
      </p:transition>
    </mc:Choice>
    <mc:Fallback>
      <p:transition spd="slow" advTm="7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4FD811-2AEA-B7FA-55CB-56CF941127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Avenir Next LT Pro"/>
                <a:cs typeface="Arial"/>
              </a:rPr>
              <a:t>Consonant-To-Vowel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66BA-63DA-84A4-5D72-60E740037E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BDFF9-97ED-0D56-85C5-9A9BFC324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B9583F-B1F7-09CF-810E-BAE28AEE543E}"/>
              </a:ext>
            </a:extLst>
          </p:cNvPr>
          <p:cNvSpPr/>
          <p:nvPr/>
        </p:nvSpPr>
        <p:spPr>
          <a:xfrm>
            <a:off x="3751170" y="1717301"/>
            <a:ext cx="4695263" cy="4112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latin typeface="Courier New"/>
                <a:ea typeface="Calibri"/>
                <a:cs typeface="Calibri"/>
              </a:rPr>
              <a:t>Consonant-To-Vowel Ratio:</a:t>
            </a:r>
          </a:p>
          <a:p>
            <a:pPr algn="ctr"/>
            <a:endParaRPr lang="en-US" b="1" u="sng">
              <a:solidFill>
                <a:schemeClr val="tx1"/>
              </a:solidFill>
              <a:latin typeface="Courier New"/>
              <a:ea typeface="Calibri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Phishing URLs are crafted to look visually unusual, employing obfuscation techniques to deceive users.</a:t>
            </a:r>
            <a:endParaRPr lang="en-US">
              <a:solidFill>
                <a:schemeClr val="tx1"/>
              </a:solidFill>
              <a:latin typeface="Courier New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ea typeface="Calibri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urier New"/>
                <a:ea typeface="Calibri"/>
                <a:cs typeface="Courier New"/>
              </a:rPr>
              <a:t>Deviations from standard language patterns could indicate suspicious activity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BF38148-E113-F166-EC86-6EEB4470E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45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89">
        <p:fade/>
      </p:transition>
    </mc:Choice>
    <mc:Fallback>
      <p:transition spd="med" advTm="211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9CE-B171-92AE-6A08-3069BE5A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AA3C3-7C91-3E70-F0B8-52142F7187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C110-ADB8-935E-37A7-98169C31B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>
                <a:latin typeface="Avenir Next LT Pro"/>
                <a:cs typeface="Arial"/>
              </a:rPr>
              <a:t>Consonant-To-Vowel Ratio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26D4E-7D19-B3CF-033D-D61D9D44F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CEBBE6-3741-C4E0-EA8D-95EBDA39A91F}"/>
              </a:ext>
            </a:extLst>
          </p:cNvPr>
          <p:cNvGrpSpPr/>
          <p:nvPr/>
        </p:nvGrpSpPr>
        <p:grpSpPr>
          <a:xfrm>
            <a:off x="757276" y="1320689"/>
            <a:ext cx="5338724" cy="4212424"/>
            <a:chOff x="1317714" y="1474845"/>
            <a:chExt cx="4483318" cy="421242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D667B38-0FDF-7A97-BEFF-AF9641350BB3}"/>
                </a:ext>
              </a:extLst>
            </p:cNvPr>
            <p:cNvSpPr/>
            <p:nvPr/>
          </p:nvSpPr>
          <p:spPr>
            <a:xfrm flipH="1">
              <a:off x="1317714" y="1474845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5D5DD-7FE6-A5F0-221E-5E19D559183A}"/>
                </a:ext>
              </a:extLst>
            </p:cNvPr>
            <p:cNvSpPr txBox="1"/>
            <p:nvPr/>
          </p:nvSpPr>
          <p:spPr>
            <a:xfrm flipH="1">
              <a:off x="1712387" y="1958046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www.healthysnacks.com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19B887-9DFD-064C-A082-8AAD9A64131D}"/>
                </a:ext>
              </a:extLst>
            </p:cNvPr>
            <p:cNvSpPr/>
            <p:nvPr/>
          </p:nvSpPr>
          <p:spPr>
            <a:xfrm flipH="1">
              <a:off x="1317714" y="4113848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C3854D-1C48-B381-671E-8B573F03D747}"/>
                </a:ext>
              </a:extLst>
            </p:cNvPr>
            <p:cNvSpPr txBox="1"/>
            <p:nvPr/>
          </p:nvSpPr>
          <p:spPr>
            <a:xfrm flipH="1">
              <a:off x="1712388" y="4650812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www.hjrxpltznbvqrs.com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D781ED0-8678-06D9-CC67-2CE2B6E67236}"/>
              </a:ext>
            </a:extLst>
          </p:cNvPr>
          <p:cNvSpPr txBox="1"/>
          <p:nvPr/>
        </p:nvSpPr>
        <p:spPr>
          <a:xfrm flipH="1">
            <a:off x="7364431" y="2990706"/>
            <a:ext cx="3086875" cy="87658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Avenir Next LT Pro Demi" panose="020B0704020202020204" pitchFamily="34" charset="0"/>
                <a:cs typeface="Courier New" panose="02070309020205020404" pitchFamily="49" charset="0"/>
              </a:rPr>
              <a:t>Which of these look more like a phishing website?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B1F948-983A-B3D0-D2E0-5B9FD0B8BD58}"/>
              </a:ext>
            </a:extLst>
          </p:cNvPr>
          <p:cNvGrpSpPr/>
          <p:nvPr/>
        </p:nvGrpSpPr>
        <p:grpSpPr>
          <a:xfrm rot="10800000">
            <a:off x="6096000" y="4480078"/>
            <a:ext cx="1247975" cy="506361"/>
            <a:chOff x="1482774" y="5786331"/>
            <a:chExt cx="1247975" cy="506361"/>
          </a:xfrm>
        </p:grpSpPr>
        <p:pic>
          <p:nvPicPr>
            <p:cNvPr id="37" name="Graphic 36" descr="Play with solid fill">
              <a:extLst>
                <a:ext uri="{FF2B5EF4-FFF2-40B4-BE49-F238E27FC236}">
                  <a16:creationId xmlns:a16="http://schemas.microsoft.com/office/drawing/2014/main" id="{C438F46D-DCC9-B5A1-04EA-076C34E1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24388" y="5786331"/>
              <a:ext cx="506361" cy="506361"/>
            </a:xfrm>
            <a:prstGeom prst="rect">
              <a:avLst/>
            </a:prstGeom>
          </p:spPr>
        </p:pic>
        <p:pic>
          <p:nvPicPr>
            <p:cNvPr id="38" name="Graphic 37" descr="Play with solid fill">
              <a:extLst>
                <a:ext uri="{FF2B5EF4-FFF2-40B4-BE49-F238E27FC236}">
                  <a16:creationId xmlns:a16="http://schemas.microsoft.com/office/drawing/2014/main" id="{20C0F15F-DDEC-083A-A5E0-A2C041F5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6660" y="5786331"/>
              <a:ext cx="506361" cy="506361"/>
            </a:xfrm>
            <a:prstGeom prst="rect">
              <a:avLst/>
            </a:prstGeom>
          </p:spPr>
        </p:pic>
        <p:pic>
          <p:nvPicPr>
            <p:cNvPr id="39" name="Graphic 38" descr="Play with solid fill">
              <a:extLst>
                <a:ext uri="{FF2B5EF4-FFF2-40B4-BE49-F238E27FC236}">
                  <a16:creationId xmlns:a16="http://schemas.microsoft.com/office/drawing/2014/main" id="{94351319-0C5A-E65C-0326-A8A993B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774" y="5786331"/>
              <a:ext cx="506361" cy="50636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634782-01D9-77A7-7131-DE9DB4F3F2E6}"/>
              </a:ext>
            </a:extLst>
          </p:cNvPr>
          <p:cNvGrpSpPr/>
          <p:nvPr/>
        </p:nvGrpSpPr>
        <p:grpSpPr>
          <a:xfrm>
            <a:off x="12192000" y="1322469"/>
            <a:ext cx="1585909" cy="4213060"/>
            <a:chOff x="5068059" y="1320053"/>
            <a:chExt cx="1585909" cy="42130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A84B637-58FB-46B6-784D-C9DF8F5FD330}"/>
                </a:ext>
              </a:extLst>
            </p:cNvPr>
            <p:cNvSpPr/>
            <p:nvPr/>
          </p:nvSpPr>
          <p:spPr>
            <a:xfrm>
              <a:off x="5068060" y="3959692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14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0</a:t>
              </a:r>
              <a:endParaRPr lang="en-SG">
                <a:solidFill>
                  <a:srgbClr val="D71440"/>
                </a:solidFill>
                <a:latin typeface="Avenir Next LT Pro Demi" panose="020B07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6C5088-6A04-632F-66FF-C751FB269BF5}"/>
                </a:ext>
              </a:extLst>
            </p:cNvPr>
            <p:cNvSpPr/>
            <p:nvPr/>
          </p:nvSpPr>
          <p:spPr>
            <a:xfrm>
              <a:off x="5068059" y="1320053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10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3</a:t>
              </a:r>
              <a:endParaRPr lang="en-SG">
                <a:solidFill>
                  <a:srgbClr val="456AE4"/>
                </a:solidFill>
              </a:endParaRPr>
            </a:p>
          </p:txBody>
        </p:sp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677C8A89-F3FE-5631-091D-6AA1FC43F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7293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96">
        <p159:morph option="byObject"/>
      </p:transition>
    </mc:Choice>
    <mc:Fallback>
      <p:transition spd="slow" advTm="3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9CE-B171-92AE-6A08-3069BE5A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AA3C3-7C91-3E70-F0B8-52142F7187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C110-ADB8-935E-37A7-98169C31B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>
                <a:latin typeface="Avenir Next LT Pro"/>
                <a:cs typeface="Arial"/>
              </a:rPr>
              <a:t>Consonant-To-Vowel Ratio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26D4E-7D19-B3CF-033D-D61D9D44F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CEBBE6-3741-C4E0-EA8D-95EBDA39A91F}"/>
              </a:ext>
            </a:extLst>
          </p:cNvPr>
          <p:cNvGrpSpPr/>
          <p:nvPr/>
        </p:nvGrpSpPr>
        <p:grpSpPr>
          <a:xfrm>
            <a:off x="757276" y="1320689"/>
            <a:ext cx="5338724" cy="4212424"/>
            <a:chOff x="1317714" y="1474845"/>
            <a:chExt cx="4483318" cy="421242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D667B38-0FDF-7A97-BEFF-AF9641350BB3}"/>
                </a:ext>
              </a:extLst>
            </p:cNvPr>
            <p:cNvSpPr/>
            <p:nvPr/>
          </p:nvSpPr>
          <p:spPr>
            <a:xfrm flipH="1">
              <a:off x="1317714" y="1474845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5D5DD-7FE6-A5F0-221E-5E19D559183A}"/>
                </a:ext>
              </a:extLst>
            </p:cNvPr>
            <p:cNvSpPr txBox="1"/>
            <p:nvPr/>
          </p:nvSpPr>
          <p:spPr>
            <a:xfrm flipH="1">
              <a:off x="1712387" y="1958046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</a:t>
              </a:r>
              <a:r>
                <a:rPr lang="en-US">
                  <a:solidFill>
                    <a:srgbClr val="D71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ea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lthysn</a:t>
              </a:r>
              <a:r>
                <a:rPr lang="en-US">
                  <a:solidFill>
                    <a:srgbClr val="D71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cks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19B887-9DFD-064C-A082-8AAD9A64131D}"/>
                </a:ext>
              </a:extLst>
            </p:cNvPr>
            <p:cNvSpPr/>
            <p:nvPr/>
          </p:nvSpPr>
          <p:spPr>
            <a:xfrm flipH="1">
              <a:off x="1317714" y="4113848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C3854D-1C48-B381-671E-8B573F03D747}"/>
                </a:ext>
              </a:extLst>
            </p:cNvPr>
            <p:cNvSpPr txBox="1"/>
            <p:nvPr/>
          </p:nvSpPr>
          <p:spPr>
            <a:xfrm flipH="1">
              <a:off x="1712388" y="4650812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hjrxpltznbvqrs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D781ED0-8678-06D9-CC67-2CE2B6E67236}"/>
              </a:ext>
            </a:extLst>
          </p:cNvPr>
          <p:cNvSpPr txBox="1"/>
          <p:nvPr/>
        </p:nvSpPr>
        <p:spPr>
          <a:xfrm flipH="1">
            <a:off x="7364431" y="2990706"/>
            <a:ext cx="3086875" cy="46108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rgbClr val="456AE4"/>
                </a:solidFill>
                <a:latin typeface="Avenir Next LT Pro Demi" panose="020B0704020202020204" pitchFamily="34" charset="0"/>
                <a:cs typeface="Courier New" panose="02070309020205020404" pitchFamily="49" charset="0"/>
              </a:rPr>
              <a:t>Consonant</a:t>
            </a:r>
            <a:r>
              <a:rPr lang="en-US">
                <a:latin typeface="Avenir Next LT Pro Demi" panose="020B0704020202020204" pitchFamily="34" charset="0"/>
                <a:cs typeface="Courier New" panose="02070309020205020404" pitchFamily="49" charset="0"/>
              </a:rPr>
              <a:t>-To-</a:t>
            </a:r>
            <a:r>
              <a:rPr lang="en-US">
                <a:solidFill>
                  <a:srgbClr val="D71440"/>
                </a:solidFill>
                <a:latin typeface="Avenir Next LT Pro Demi" panose="020B0704020202020204" pitchFamily="34" charset="0"/>
                <a:cs typeface="Courier New" panose="02070309020205020404" pitchFamily="49" charset="0"/>
              </a:rPr>
              <a:t>Vowel</a:t>
            </a:r>
            <a:r>
              <a:rPr lang="en-US">
                <a:latin typeface="Avenir Next LT Pro Demi" panose="020B0704020202020204" pitchFamily="34" charset="0"/>
                <a:cs typeface="Courier New" panose="02070309020205020404" pitchFamily="49" charset="0"/>
              </a:rPr>
              <a:t> Ratio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CC7F59-37AC-9A3C-0DCB-15FBDE842862}"/>
              </a:ext>
            </a:extLst>
          </p:cNvPr>
          <p:cNvGrpSpPr/>
          <p:nvPr/>
        </p:nvGrpSpPr>
        <p:grpSpPr>
          <a:xfrm>
            <a:off x="5068059" y="1320053"/>
            <a:ext cx="1585909" cy="4213060"/>
            <a:chOff x="5068059" y="1320053"/>
            <a:chExt cx="1585909" cy="42130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D12696-C4AF-B09B-0542-08026F86EC1B}"/>
                </a:ext>
              </a:extLst>
            </p:cNvPr>
            <p:cNvSpPr/>
            <p:nvPr/>
          </p:nvSpPr>
          <p:spPr>
            <a:xfrm>
              <a:off x="5068060" y="3959692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14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0</a:t>
              </a:r>
              <a:endParaRPr lang="en-SG">
                <a:solidFill>
                  <a:srgbClr val="D71440"/>
                </a:solidFill>
                <a:latin typeface="Avenir Next LT Pro Demi" panose="020B07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1561413-0E3D-42B6-E420-A1777704B308}"/>
                </a:ext>
              </a:extLst>
            </p:cNvPr>
            <p:cNvSpPr/>
            <p:nvPr/>
          </p:nvSpPr>
          <p:spPr>
            <a:xfrm>
              <a:off x="5068059" y="1320053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10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3</a:t>
              </a:r>
              <a:endParaRPr lang="en-SG">
                <a:solidFill>
                  <a:srgbClr val="456AE4"/>
                </a:solidFill>
              </a:endParaRPr>
            </a:p>
          </p:txBody>
        </p: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9853AA1-DA9F-0FA4-A930-A4D4717D6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2821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69">
        <p159:morph option="byObject"/>
      </p:transition>
    </mc:Choice>
    <mc:Fallback>
      <p:transition spd="slow" advTm="3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9CE-B171-92AE-6A08-3069BE5A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AA3C3-7C91-3E70-F0B8-52142F7187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C110-ADB8-935E-37A7-98169C31B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>
                <a:latin typeface="Avenir Next LT Pro"/>
                <a:cs typeface="Arial"/>
              </a:rPr>
              <a:t>Consonant-To-Vowel Ratio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26D4E-7D19-B3CF-033D-D61D9D44F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4A6C0-D251-9955-DAF5-02AF21010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89" y="1610528"/>
            <a:ext cx="4457295" cy="4213060"/>
          </a:xfrm>
          <a:prstGeom prst="roundRect">
            <a:avLst>
              <a:gd name="adj" fmla="val 49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D9EE56-D2D7-64B8-8470-640D07E460A8}"/>
              </a:ext>
            </a:extLst>
          </p:cNvPr>
          <p:cNvGrpSpPr/>
          <p:nvPr/>
        </p:nvGrpSpPr>
        <p:grpSpPr>
          <a:xfrm>
            <a:off x="-9583153" y="1320689"/>
            <a:ext cx="5338724" cy="4212424"/>
            <a:chOff x="1317714" y="1474845"/>
            <a:chExt cx="4483318" cy="42124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EE2E97-9D84-55B0-1A41-3B047A3B03FE}"/>
                </a:ext>
              </a:extLst>
            </p:cNvPr>
            <p:cNvSpPr/>
            <p:nvPr/>
          </p:nvSpPr>
          <p:spPr>
            <a:xfrm flipH="1">
              <a:off x="1317714" y="1474845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CF5BA-1174-677D-1FF3-CD636994638B}"/>
                </a:ext>
              </a:extLst>
            </p:cNvPr>
            <p:cNvSpPr txBox="1"/>
            <p:nvPr/>
          </p:nvSpPr>
          <p:spPr>
            <a:xfrm flipH="1">
              <a:off x="1712387" y="1958046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</a:t>
              </a:r>
              <a:r>
                <a:rPr lang="en-US">
                  <a:solidFill>
                    <a:srgbClr val="D71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ea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lthysn</a:t>
              </a:r>
              <a:r>
                <a:rPr lang="en-US">
                  <a:solidFill>
                    <a:srgbClr val="D71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cks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3A37BD1-A2FF-4117-F62C-3FCB155E1FDC}"/>
                </a:ext>
              </a:extLst>
            </p:cNvPr>
            <p:cNvSpPr/>
            <p:nvPr/>
          </p:nvSpPr>
          <p:spPr>
            <a:xfrm flipH="1">
              <a:off x="1317714" y="4113848"/>
              <a:ext cx="4483318" cy="157342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04EE65-A012-65E3-FFFF-8C200F78A424}"/>
                </a:ext>
              </a:extLst>
            </p:cNvPr>
            <p:cNvSpPr txBox="1"/>
            <p:nvPr/>
          </p:nvSpPr>
          <p:spPr>
            <a:xfrm flipH="1">
              <a:off x="1712388" y="4650812"/>
              <a:ext cx="3693971" cy="4732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www.</a:t>
              </a:r>
              <a:r>
                <a:rPr lang="en-US">
                  <a:solidFill>
                    <a:srgbClr val="456AE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hjrxpltznbvqrs</a:t>
              </a:r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.com</a:t>
              </a:r>
              <a:endParaRPr lang="en-US">
                <a:latin typeface="Avenir Next LT Pro" panose="020B0504020202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E26E4B-3BAB-60FA-9F64-736140110535}"/>
              </a:ext>
            </a:extLst>
          </p:cNvPr>
          <p:cNvSpPr txBox="1"/>
          <p:nvPr/>
        </p:nvSpPr>
        <p:spPr>
          <a:xfrm flipH="1">
            <a:off x="-2975998" y="2990706"/>
            <a:ext cx="3086875" cy="46108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rgbClr val="456AE4"/>
                </a:solidFill>
                <a:latin typeface="Avenir Next LT Pro Demi" panose="020B0704020202020204" pitchFamily="34" charset="0"/>
                <a:cs typeface="Courier New" panose="02070309020205020404" pitchFamily="49" charset="0"/>
              </a:rPr>
              <a:t>Consonant</a:t>
            </a:r>
            <a:r>
              <a:rPr lang="en-US">
                <a:latin typeface="Avenir Next LT Pro Demi" panose="020B0704020202020204" pitchFamily="34" charset="0"/>
                <a:cs typeface="Courier New" panose="02070309020205020404" pitchFamily="49" charset="0"/>
              </a:rPr>
              <a:t>-To-</a:t>
            </a:r>
            <a:r>
              <a:rPr lang="en-US">
                <a:solidFill>
                  <a:srgbClr val="D71440"/>
                </a:solidFill>
                <a:latin typeface="Avenir Next LT Pro Demi" panose="020B0704020202020204" pitchFamily="34" charset="0"/>
                <a:cs typeface="Courier New" panose="02070309020205020404" pitchFamily="49" charset="0"/>
              </a:rPr>
              <a:t>Vowel</a:t>
            </a:r>
            <a:r>
              <a:rPr lang="en-US">
                <a:latin typeface="Avenir Next LT Pro Demi" panose="020B0704020202020204" pitchFamily="34" charset="0"/>
                <a:cs typeface="Courier New" panose="02070309020205020404" pitchFamily="49" charset="0"/>
              </a:rPr>
              <a:t> Ratio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B361A7-EA51-090E-1D0A-8357828E5F2D}"/>
              </a:ext>
            </a:extLst>
          </p:cNvPr>
          <p:cNvGrpSpPr/>
          <p:nvPr/>
        </p:nvGrpSpPr>
        <p:grpSpPr>
          <a:xfrm>
            <a:off x="-5272370" y="1320053"/>
            <a:ext cx="1585909" cy="4213060"/>
            <a:chOff x="5068059" y="1320053"/>
            <a:chExt cx="1585909" cy="42130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6F3353-9E11-98EF-A09D-C774A51B1D3D}"/>
                </a:ext>
              </a:extLst>
            </p:cNvPr>
            <p:cNvSpPr/>
            <p:nvPr/>
          </p:nvSpPr>
          <p:spPr>
            <a:xfrm>
              <a:off x="5068060" y="3959692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14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0</a:t>
              </a:r>
              <a:endParaRPr lang="en-SG">
                <a:solidFill>
                  <a:srgbClr val="D71440"/>
                </a:solidFill>
                <a:latin typeface="Avenir Next LT Pro Demi" panose="020B07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53B465-9614-3F41-0DB6-53A6FCEE948A}"/>
                </a:ext>
              </a:extLst>
            </p:cNvPr>
            <p:cNvSpPr/>
            <p:nvPr/>
          </p:nvSpPr>
          <p:spPr>
            <a:xfrm>
              <a:off x="5068059" y="1320053"/>
              <a:ext cx="1585908" cy="15734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456AE4"/>
                  </a:solidFill>
                  <a:latin typeface="Avenir Next LT Pro Demi" panose="020B0704020202020204" pitchFamily="34" charset="0"/>
                </a:rPr>
                <a:t>10</a:t>
              </a:r>
              <a:r>
                <a:rPr lang="en-US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:</a:t>
              </a:r>
              <a:r>
                <a:rPr lang="en-US">
                  <a:solidFill>
                    <a:srgbClr val="D71440"/>
                  </a:solidFill>
                  <a:latin typeface="Avenir Next LT Pro Demi" panose="020B0704020202020204" pitchFamily="34" charset="0"/>
                </a:rPr>
                <a:t>3</a:t>
              </a:r>
              <a:endParaRPr lang="en-SG">
                <a:solidFill>
                  <a:srgbClr val="456AE4"/>
                </a:solidFill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98A5A4-99AF-CE96-9E1D-0A780C5C7D2A}"/>
              </a:ext>
            </a:extLst>
          </p:cNvPr>
          <p:cNvSpPr/>
          <p:nvPr/>
        </p:nvSpPr>
        <p:spPr>
          <a:xfrm flipH="1">
            <a:off x="6368416" y="1610528"/>
            <a:ext cx="4457295" cy="4213060"/>
          </a:xfrm>
          <a:prstGeom prst="roundRect">
            <a:avLst>
              <a:gd name="adj" fmla="val 504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E04437-1B86-5DDC-3ED6-DCBB266B10B0}"/>
              </a:ext>
            </a:extLst>
          </p:cNvPr>
          <p:cNvSpPr txBox="1"/>
          <p:nvPr/>
        </p:nvSpPr>
        <p:spPr>
          <a:xfrm flipH="1">
            <a:off x="7013250" y="2563950"/>
            <a:ext cx="3037840" cy="231813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We found a weak correlation between consonant-to-vowel ratios and phishing websites. </a:t>
            </a:r>
          </a:p>
          <a:p>
            <a:pPr algn="just">
              <a:lnSpc>
                <a:spcPct val="150000"/>
              </a:lnSpc>
            </a:pPr>
            <a:endParaRPr lang="en-US" sz="1400">
              <a:latin typeface="Avenir Next LT Pro" panose="020B0504020202020204" pitchFamily="34" charset="0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>
                <a:latin typeface="Avenir Next LT Pro" panose="020B0504020202020204" pitchFamily="34" charset="0"/>
                <a:cs typeface="Courier New" panose="02070309020205020404" pitchFamily="49" charset="0"/>
              </a:rPr>
              <a:t>The slightly higher ratios observed in phishing URLs may simply be due to their increased length.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74B8B-FAD5-46D1-8878-C80F60EB8154}"/>
              </a:ext>
            </a:extLst>
          </p:cNvPr>
          <p:cNvSpPr txBox="1"/>
          <p:nvPr/>
        </p:nvSpPr>
        <p:spPr>
          <a:xfrm flipH="1">
            <a:off x="6848354" y="1752818"/>
            <a:ext cx="3367630" cy="42011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u="sng">
                <a:latin typeface="Avenir Next LT Pro Demi" panose="020B0704020202020204" pitchFamily="34" charset="0"/>
                <a:cs typeface="Courier New" panose="02070309020205020404" pitchFamily="49" charset="0"/>
              </a:rPr>
              <a:t>Consonant-To-Vowel Ratios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315D769-0DE3-5206-238D-567312918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907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5">
        <p159:morph option="byObject"/>
      </p:transition>
    </mc:Choice>
    <mc:Fallback>
      <p:transition spd="slow" advTm="12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1667-C30A-FD01-FD7F-2066E153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62102-BA97-EF6A-7C76-F7AAEA2809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3"/>
              </a:rPr>
              <a:t>https://csrc.nist.gov/glossary/term/phishing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65C7B-D111-FBAC-55BD-C97C719D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Definition of Phishing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8F8B2C-F328-ADB7-A804-F7678318C9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Practical Motivation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D62080-4356-A10C-2D32-D0590C296017}"/>
              </a:ext>
            </a:extLst>
          </p:cNvPr>
          <p:cNvGrpSpPr/>
          <p:nvPr/>
        </p:nvGrpSpPr>
        <p:grpSpPr>
          <a:xfrm>
            <a:off x="1651820" y="2155236"/>
            <a:ext cx="8393244" cy="2680695"/>
            <a:chOff x="1651820" y="2155236"/>
            <a:chExt cx="8393244" cy="26806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BE4C4A3-B1C4-1A64-8C3F-BD875F89114D}"/>
                </a:ext>
              </a:extLst>
            </p:cNvPr>
            <p:cNvSpPr/>
            <p:nvPr/>
          </p:nvSpPr>
          <p:spPr>
            <a:xfrm>
              <a:off x="2456060" y="2584344"/>
              <a:ext cx="7589004" cy="2251587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C5297D-1066-C9EB-78C1-ACF5DB74A704}"/>
                </a:ext>
              </a:extLst>
            </p:cNvPr>
            <p:cNvSpPr/>
            <p:nvPr/>
          </p:nvSpPr>
          <p:spPr>
            <a:xfrm>
              <a:off x="1651820" y="2584344"/>
              <a:ext cx="2320414" cy="2251587"/>
            </a:xfrm>
            <a:prstGeom prst="ellipse">
              <a:avLst/>
            </a:prstGeom>
            <a:solidFill>
              <a:srgbClr val="80B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2E6340-B0A2-61D8-7BBF-51B66A698F62}"/>
                </a:ext>
              </a:extLst>
            </p:cNvPr>
            <p:cNvSpPr/>
            <p:nvPr/>
          </p:nvSpPr>
          <p:spPr>
            <a:xfrm>
              <a:off x="1740310" y="2672631"/>
              <a:ext cx="2144932" cy="2074606"/>
            </a:xfrm>
            <a:prstGeom prst="ellipse">
              <a:avLst/>
            </a:prstGeom>
            <a:solidFill>
              <a:srgbClr val="456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A939D7-564C-4A93-224E-911303E555BF}"/>
                </a:ext>
              </a:extLst>
            </p:cNvPr>
            <p:cNvSpPr txBox="1"/>
            <p:nvPr/>
          </p:nvSpPr>
          <p:spPr>
            <a:xfrm>
              <a:off x="4186538" y="2993596"/>
              <a:ext cx="5397908" cy="147732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Avenir Next LT Pro"/>
                  <a:cs typeface="Arial"/>
                </a:rPr>
                <a:t>A technique for attempting to </a:t>
              </a:r>
              <a:r>
                <a:rPr lang="en-US" b="1">
                  <a:solidFill>
                    <a:srgbClr val="D71440"/>
                  </a:solidFill>
                  <a:latin typeface="Avenir Next LT Pro"/>
                  <a:cs typeface="Arial"/>
                </a:rPr>
                <a:t>acquire sensitive</a:t>
              </a:r>
              <a:r>
                <a:rPr lang="en-US" b="1">
                  <a:latin typeface="Avenir Next LT Pro"/>
                  <a:cs typeface="Arial"/>
                </a:rPr>
                <a:t> </a:t>
              </a:r>
              <a:r>
                <a:rPr lang="en-US" b="1">
                  <a:solidFill>
                    <a:srgbClr val="D71440"/>
                  </a:solidFill>
                  <a:latin typeface="Avenir Next LT Pro"/>
                  <a:cs typeface="Arial"/>
                </a:rPr>
                <a:t>data</a:t>
              </a:r>
              <a:r>
                <a:rPr lang="en-US">
                  <a:latin typeface="Avenir Next LT Pro"/>
                  <a:cs typeface="Arial"/>
                </a:rPr>
                <a:t>, such as bank account numbers, through a </a:t>
              </a:r>
              <a:r>
                <a:rPr lang="en-US" b="1">
                  <a:solidFill>
                    <a:srgbClr val="D71440"/>
                  </a:solidFill>
                  <a:latin typeface="Avenir Next LT Pro"/>
                  <a:cs typeface="Arial"/>
                </a:rPr>
                <a:t>fraudulent solicitation in email or on a website</a:t>
              </a:r>
              <a:r>
                <a:rPr lang="en-US">
                  <a:latin typeface="Avenir Next LT Pro"/>
                  <a:cs typeface="Arial"/>
                </a:rPr>
                <a:t>, in which the perpetrator masquerades as a legitimate business or reputable person.</a:t>
              </a:r>
              <a:endParaRPr lang="en-SG">
                <a:latin typeface="Avenir Next LT Pro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3F7D3F-E835-2F59-4A9A-BDBB3DCBB59D}"/>
                </a:ext>
              </a:extLst>
            </p:cNvPr>
            <p:cNvSpPr txBox="1"/>
            <p:nvPr/>
          </p:nvSpPr>
          <p:spPr>
            <a:xfrm>
              <a:off x="6989985" y="2155236"/>
              <a:ext cx="2881601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solidFill>
                    <a:srgbClr val="456AE4"/>
                  </a:solidFill>
                  <a:latin typeface="Avenir Next LT Pro Demi" panose="020B0704020202020204" pitchFamily="34" charset="0"/>
                  <a:cs typeface="Arial"/>
                </a:rPr>
                <a:t>What exactly is Phishing?</a:t>
              </a:r>
              <a:endParaRPr lang="en-SG" sz="300">
                <a:solidFill>
                  <a:srgbClr val="456AE4"/>
                </a:solidFill>
                <a:latin typeface="Avenir Next LT Pro Demi" panose="020B0704020202020204" pitchFamily="34" charset="0"/>
                <a:cs typeface="Arial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581EF03-B053-5DED-0664-7EB573F89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6936" y="3089017"/>
              <a:ext cx="1323852" cy="128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719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1341CE-1D7C-B30A-1FD8-7C9DC1E029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Avenir Next LT Pro"/>
                <a:cs typeface="Arial"/>
              </a:rPr>
              <a:t>Evaluating Strangeness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A7C5-6054-D322-B927-717A30E27F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04240-88D8-AE88-BC2D-A136F05FBF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1DAE3-DF80-D0A7-37A2-EF6AD8BAB959}"/>
              </a:ext>
            </a:extLst>
          </p:cNvPr>
          <p:cNvSpPr/>
          <p:nvPr/>
        </p:nvSpPr>
        <p:spPr>
          <a:xfrm>
            <a:off x="641305" y="2972589"/>
            <a:ext cx="5229614" cy="9185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/>
                <a:cs typeface="Calibri"/>
              </a:rPr>
              <a:t>To address the limitations of detecting 'natural English' in URLs</a:t>
            </a:r>
            <a:endParaRPr lang="en-US">
              <a:solidFill>
                <a:schemeClr val="tx1"/>
              </a:solidFill>
              <a:latin typeface="Courier New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E1ABA9-3206-91AF-466C-60EB70E9683D}"/>
              </a:ext>
            </a:extLst>
          </p:cNvPr>
          <p:cNvGrpSpPr/>
          <p:nvPr/>
        </p:nvGrpSpPr>
        <p:grpSpPr>
          <a:xfrm>
            <a:off x="5866356" y="3175283"/>
            <a:ext cx="1247975" cy="506361"/>
            <a:chOff x="1482774" y="5786331"/>
            <a:chExt cx="1247975" cy="506361"/>
          </a:xfrm>
        </p:grpSpPr>
        <p:pic>
          <p:nvPicPr>
            <p:cNvPr id="10" name="Graphic 9" descr="Play with solid fill">
              <a:extLst>
                <a:ext uri="{FF2B5EF4-FFF2-40B4-BE49-F238E27FC236}">
                  <a16:creationId xmlns:a16="http://schemas.microsoft.com/office/drawing/2014/main" id="{797DF8BA-36B2-E7F0-B91A-AF95BAA7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4388" y="5786331"/>
              <a:ext cx="506361" cy="506361"/>
            </a:xfrm>
            <a:prstGeom prst="rect">
              <a:avLst/>
            </a:prstGeom>
          </p:spPr>
        </p:pic>
        <p:pic>
          <p:nvPicPr>
            <p:cNvPr id="11" name="Graphic 10" descr="Play with solid fill">
              <a:extLst>
                <a:ext uri="{FF2B5EF4-FFF2-40B4-BE49-F238E27FC236}">
                  <a16:creationId xmlns:a16="http://schemas.microsoft.com/office/drawing/2014/main" id="{96C1B554-44E9-6A26-129F-E95D9EEAE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6660" y="5786331"/>
              <a:ext cx="506361" cy="506361"/>
            </a:xfrm>
            <a:prstGeom prst="rect">
              <a:avLst/>
            </a:prstGeom>
          </p:spPr>
        </p:pic>
        <p:pic>
          <p:nvPicPr>
            <p:cNvPr id="12" name="Graphic 11" descr="Play with solid fill">
              <a:extLst>
                <a:ext uri="{FF2B5EF4-FFF2-40B4-BE49-F238E27FC236}">
                  <a16:creationId xmlns:a16="http://schemas.microsoft.com/office/drawing/2014/main" id="{18BFA18A-52CC-A7DE-0E77-E12D6E39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74" y="5786331"/>
              <a:ext cx="506361" cy="506361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C04387-0D8D-79AF-C48B-4E1408AE535B}"/>
              </a:ext>
            </a:extLst>
          </p:cNvPr>
          <p:cNvSpPr/>
          <p:nvPr/>
        </p:nvSpPr>
        <p:spPr>
          <a:xfrm>
            <a:off x="7123524" y="3097849"/>
            <a:ext cx="4102272" cy="668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/>
                <a:cs typeface="Calibri"/>
              </a:rPr>
              <a:t>Custom URL Strangeness Score (USS)</a:t>
            </a:r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E15C555-356A-5F5D-414D-B4A3D46B8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16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71">
        <p:fade/>
      </p:transition>
    </mc:Choice>
    <mc:Fallback>
      <p:transition spd="med" advTm="12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5E05FE-808C-D6A4-A4A5-3EAE4D8FD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Avenir Next LT Pro"/>
                <a:cs typeface="Arial"/>
              </a:rPr>
              <a:t>Evaluating Strangeness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2BAB-4EF2-31DE-F93D-474DD62B4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B0DC-F153-83C3-F75B-4BB7CA10C2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65FE73-7955-891B-FA4A-584C6129BFFE}"/>
              </a:ext>
            </a:extLst>
          </p:cNvPr>
          <p:cNvSpPr/>
          <p:nvPr/>
        </p:nvSpPr>
        <p:spPr>
          <a:xfrm>
            <a:off x="390784" y="1542534"/>
            <a:ext cx="4102272" cy="668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venir Next LT Pro"/>
                <a:ea typeface="system-ui"/>
                <a:cs typeface="system-ui"/>
              </a:rPr>
              <a:t>Character Diversity Index</a:t>
            </a:r>
            <a:endParaRPr lang="en-US" sz="2000">
              <a:solidFill>
                <a:schemeClr val="tx1"/>
              </a:solidFill>
              <a:latin typeface="Avenir Next LT Pro"/>
              <a:ea typeface="system-ui"/>
              <a:cs typeface="Calibri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Avenir Next LT Pro"/>
                <a:ea typeface="system-ui"/>
                <a:cs typeface="system-ui"/>
              </a:rPr>
              <a:t> (CDI)</a:t>
            </a:r>
            <a:endParaRPr lang="en-US" sz="1400">
              <a:solidFill>
                <a:schemeClr val="tx1"/>
              </a:solidFill>
              <a:latin typeface="Avenir Next LT Pro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DC6B1-A4D4-879C-70F4-C68C2EA8E659}"/>
              </a:ext>
            </a:extLst>
          </p:cNvPr>
          <p:cNvSpPr/>
          <p:nvPr/>
        </p:nvSpPr>
        <p:spPr>
          <a:xfrm>
            <a:off x="386609" y="2884907"/>
            <a:ext cx="4102272" cy="668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venir Next LT Pro"/>
                <a:cs typeface="Calibri"/>
              </a:rPr>
              <a:t>Domain Complexity Index </a:t>
            </a:r>
            <a:endParaRPr lang="en-US" sz="1400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Avenir Next LT Pro"/>
                <a:cs typeface="Calibri"/>
              </a:rPr>
              <a:t>(DCI)</a:t>
            </a:r>
            <a:endParaRPr lang="en-US" sz="1400">
              <a:solidFill>
                <a:schemeClr val="tx1"/>
              </a:solidFill>
              <a:latin typeface="Avenir Next LT Pro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0B67CC-D185-ACA2-68D6-12D742552C1E}"/>
              </a:ext>
            </a:extLst>
          </p:cNvPr>
          <p:cNvSpPr/>
          <p:nvPr/>
        </p:nvSpPr>
        <p:spPr>
          <a:xfrm>
            <a:off x="392872" y="4227279"/>
            <a:ext cx="4102272" cy="668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venir Next LT Pro"/>
                <a:cs typeface="Calibri"/>
              </a:rPr>
              <a:t>Path Complexity Index</a:t>
            </a:r>
            <a:endParaRPr lang="en-US" sz="2000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Avenir Next LT Pro"/>
                <a:cs typeface="Calibri"/>
              </a:rPr>
              <a:t> (PCI)</a:t>
            </a:r>
            <a:endParaRPr lang="en-US" sz="1400">
              <a:solidFill>
                <a:schemeClr val="tx1"/>
              </a:solidFill>
              <a:latin typeface="Avenir Next LT Pro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EC1C08-0C33-A0E6-97FC-F75A3D2C2301}"/>
              </a:ext>
            </a:extLst>
          </p:cNvPr>
          <p:cNvSpPr/>
          <p:nvPr/>
        </p:nvSpPr>
        <p:spPr>
          <a:xfrm>
            <a:off x="388696" y="5569652"/>
            <a:ext cx="4102272" cy="668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venir Next LT Pro"/>
                <a:cs typeface="Calibri"/>
              </a:rPr>
              <a:t>Parameter Complexity Index </a:t>
            </a:r>
            <a:r>
              <a:rPr lang="en-US" sz="1400">
                <a:solidFill>
                  <a:schemeClr val="tx1"/>
                </a:solidFill>
                <a:latin typeface="Avenir Next LT Pro"/>
                <a:cs typeface="Calibri"/>
              </a:rPr>
              <a:t>(PRCI)</a:t>
            </a:r>
            <a:endParaRPr lang="en-US" sz="1400">
              <a:solidFill>
                <a:schemeClr val="tx1"/>
              </a:solidFill>
              <a:latin typeface="Avenir Next LT Pro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98D1A0-A141-603C-340F-F0A07FF8369A}"/>
              </a:ext>
            </a:extLst>
          </p:cNvPr>
          <p:cNvCxnSpPr/>
          <p:nvPr/>
        </p:nvCxnSpPr>
        <p:spPr>
          <a:xfrm>
            <a:off x="4887239" y="1927964"/>
            <a:ext cx="1227550" cy="54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3F0FAF-EF18-9CEC-7DBD-962F9B5DD3A2}"/>
              </a:ext>
            </a:extLst>
          </p:cNvPr>
          <p:cNvCxnSpPr>
            <a:cxnSpLocks/>
          </p:cNvCxnSpPr>
          <p:nvPr/>
        </p:nvCxnSpPr>
        <p:spPr>
          <a:xfrm>
            <a:off x="4866360" y="3222320"/>
            <a:ext cx="1269303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508D5-676C-AF88-6950-B2A3384E8BE2}"/>
              </a:ext>
            </a:extLst>
          </p:cNvPr>
          <p:cNvCxnSpPr>
            <a:cxnSpLocks/>
          </p:cNvCxnSpPr>
          <p:nvPr/>
        </p:nvCxnSpPr>
        <p:spPr>
          <a:xfrm flipV="1">
            <a:off x="4876800" y="4554253"/>
            <a:ext cx="1258865" cy="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6CC465-F98C-A4F4-5409-2DFFF0498198}"/>
              </a:ext>
            </a:extLst>
          </p:cNvPr>
          <p:cNvCxnSpPr>
            <a:cxnSpLocks/>
          </p:cNvCxnSpPr>
          <p:nvPr/>
        </p:nvCxnSpPr>
        <p:spPr>
          <a:xfrm flipV="1">
            <a:off x="4887238" y="5305814"/>
            <a:ext cx="1227550" cy="5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D7BD53-8CB5-0D8A-BC5F-81E2C8FA77D6}"/>
              </a:ext>
            </a:extLst>
          </p:cNvPr>
          <p:cNvSpPr/>
          <p:nvPr/>
        </p:nvSpPr>
        <p:spPr>
          <a:xfrm>
            <a:off x="6518100" y="2889082"/>
            <a:ext cx="4123149" cy="2004164"/>
          </a:xfrm>
          <a:prstGeom prst="roundRect">
            <a:avLst>
              <a:gd name="adj" fmla="val 12937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/>
                <a:cs typeface="Calibri"/>
              </a:rPr>
              <a:t>Overall Formula: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ourier New"/>
                <a:cs typeface="Calibri"/>
              </a:rPr>
              <a:t>USS = 15(CDI) + 35(DCI) + 20(PCI) + 30(PRCI)</a:t>
            </a: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Calibri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5DE5543-8510-A6D7-74D1-9A0AA6AE6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483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70">
        <p:fade/>
      </p:transition>
    </mc:Choice>
    <mc:Fallback>
      <p:transition spd="med" advTm="10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AC27EC-7637-3DEA-3087-78C4C0F42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Avenir Next LT Pro"/>
                <a:cs typeface="Arial"/>
              </a:rPr>
              <a:t>Evaluating Strangeness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3D86D-AD62-8507-F12A-1C82E8F64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AF60B-1715-DD4B-7C82-E626ABB669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venir Next LT Pro Demi"/>
                <a:cs typeface="Arial"/>
              </a:rPr>
              <a:t>Feature Engineering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387F9-90E0-49BC-3FFD-134C5F64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825" y="2541479"/>
            <a:ext cx="3515117" cy="3570439"/>
          </a:xfrm>
          <a:prstGeom prst="rect">
            <a:avLst/>
          </a:prstGeom>
        </p:spPr>
      </p:pic>
      <p:pic>
        <p:nvPicPr>
          <p:cNvPr id="7" name="Picture 6" descr="A white background with black numbers and letters">
            <a:extLst>
              <a:ext uri="{FF2B5EF4-FFF2-40B4-BE49-F238E27FC236}">
                <a16:creationId xmlns:a16="http://schemas.microsoft.com/office/drawing/2014/main" id="{5CC43BC8-8985-1584-CEAF-857F4CD8B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384" y="1368605"/>
            <a:ext cx="4572000" cy="11667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693065-C134-9082-9526-89DCE2971B26}"/>
              </a:ext>
            </a:extLst>
          </p:cNvPr>
          <p:cNvSpPr/>
          <p:nvPr/>
        </p:nvSpPr>
        <p:spPr>
          <a:xfrm>
            <a:off x="6411985" y="1365081"/>
            <a:ext cx="3757805" cy="4519808"/>
          </a:xfrm>
          <a:prstGeom prst="roundRect">
            <a:avLst>
              <a:gd name="adj" fmla="val 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latin typeface="Avenir Next LT Pro Demi" panose="020B0704020202020204" pitchFamily="34" charset="0"/>
                <a:cs typeface="Calibri"/>
              </a:rPr>
              <a:t>Evaluating Strangeness</a:t>
            </a:r>
            <a:r>
              <a:rPr lang="en-US">
                <a:solidFill>
                  <a:schemeClr val="tx1"/>
                </a:solidFill>
                <a:latin typeface="Avenir Next LT Pro Demi" panose="020B0704020202020204" pitchFamily="34" charset="0"/>
                <a:cs typeface="Calibri"/>
              </a:rPr>
              <a:t> </a:t>
            </a:r>
          </a:p>
          <a:p>
            <a:pPr algn="ctr"/>
            <a:endParaRPr lang="en-US" b="1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endParaRPr lang="en-US" b="1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We found a stronger correlation between USS and phishing websites</a:t>
            </a:r>
          </a:p>
          <a:p>
            <a:pPr algn="ctr"/>
            <a:endParaRPr lang="en-US" b="1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endParaRPr lang="en-US" b="1">
              <a:solidFill>
                <a:schemeClr val="tx1"/>
              </a:solidFill>
              <a:latin typeface="Avenir Next LT Pro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USS is a more reliable feature compared to consonant-to-vowel ratio in determining a phishing website 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BBD69DB-FCC9-4F24-40C8-61AE73801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449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360">
        <p159:morph option="byObject"/>
      </p:transition>
    </mc:Choice>
    <mc:Fallback>
      <p:transition spd="slow" advTm="11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A9-669A-9B8F-36AF-4E56DB53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3B9B-05C3-2C9F-B8B5-50905EBA49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0BF7-C101-8509-217C-92281670A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From our exploratory analysis, we identified the following relations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4D9DF-8CD8-D3B7-8C85-5588B4067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Identifying variables for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AAE94-9E80-39B6-8E01-B5AA734DF937}"/>
              </a:ext>
            </a:extLst>
          </p:cNvPr>
          <p:cNvSpPr txBox="1"/>
          <p:nvPr/>
        </p:nvSpPr>
        <p:spPr>
          <a:xfrm>
            <a:off x="437031" y="2587714"/>
            <a:ext cx="261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Positive Correlation / Relation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F135BB-57F3-6329-457D-51683FDBF182}"/>
              </a:ext>
            </a:extLst>
          </p:cNvPr>
          <p:cNvCxnSpPr>
            <a:cxnSpLocks/>
          </p:cNvCxnSpPr>
          <p:nvPr/>
        </p:nvCxnSpPr>
        <p:spPr>
          <a:xfrm>
            <a:off x="3291607" y="2581275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CC0E2B-28D2-BE5D-6F4D-E8954956C479}"/>
              </a:ext>
            </a:extLst>
          </p:cNvPr>
          <p:cNvSpPr txBox="1"/>
          <p:nvPr/>
        </p:nvSpPr>
        <p:spPr>
          <a:xfrm>
            <a:off x="4112883" y="17450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Categorical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AD27D9-47D0-0DA0-B638-C30EE979FB01}"/>
              </a:ext>
            </a:extLst>
          </p:cNvPr>
          <p:cNvCxnSpPr>
            <a:cxnSpLocks/>
          </p:cNvCxnSpPr>
          <p:nvPr/>
        </p:nvCxnSpPr>
        <p:spPr>
          <a:xfrm>
            <a:off x="4127394" y="2195251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66D90-3781-9E38-AACE-67EDC5679755}"/>
              </a:ext>
            </a:extLst>
          </p:cNvPr>
          <p:cNvSpPr txBox="1"/>
          <p:nvPr/>
        </p:nvSpPr>
        <p:spPr>
          <a:xfrm>
            <a:off x="6783867" y="17450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Numerical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E54FC-2ED7-3012-5D3B-563D365AC0F0}"/>
              </a:ext>
            </a:extLst>
          </p:cNvPr>
          <p:cNvCxnSpPr>
            <a:cxnSpLocks/>
          </p:cNvCxnSpPr>
          <p:nvPr/>
        </p:nvCxnSpPr>
        <p:spPr>
          <a:xfrm>
            <a:off x="6798378" y="2195251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51880D-E658-32CD-2770-21A8979FEB52}"/>
              </a:ext>
            </a:extLst>
          </p:cNvPr>
          <p:cNvSpPr txBox="1"/>
          <p:nvPr/>
        </p:nvSpPr>
        <p:spPr>
          <a:xfrm>
            <a:off x="9454851" y="17450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Mixed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F6F929-B208-E6EF-EB8E-CB4EB1F27AA9}"/>
              </a:ext>
            </a:extLst>
          </p:cNvPr>
          <p:cNvCxnSpPr>
            <a:cxnSpLocks/>
          </p:cNvCxnSpPr>
          <p:nvPr/>
        </p:nvCxnSpPr>
        <p:spPr>
          <a:xfrm>
            <a:off x="9714238" y="2192593"/>
            <a:ext cx="1216585" cy="5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F71408-5A45-80F3-478E-0F08C3285FBA}"/>
              </a:ext>
            </a:extLst>
          </p:cNvPr>
          <p:cNvSpPr txBox="1"/>
          <p:nvPr/>
        </p:nvSpPr>
        <p:spPr>
          <a:xfrm>
            <a:off x="187784" y="3830875"/>
            <a:ext cx="28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Negative Correlation / Relation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7279A-F523-AA70-0501-562A000FF8B2}"/>
              </a:ext>
            </a:extLst>
          </p:cNvPr>
          <p:cNvSpPr txBox="1"/>
          <p:nvPr/>
        </p:nvSpPr>
        <p:spPr>
          <a:xfrm>
            <a:off x="540939" y="5086914"/>
            <a:ext cx="250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Weak</a:t>
            </a:r>
          </a:p>
          <a:p>
            <a:pPr algn="r"/>
            <a:r>
              <a:rPr lang="en-SG" i="1">
                <a:latin typeface="Avenir Next LT Pro" panose="020B0504020202020204" pitchFamily="34" charset="0"/>
              </a:rPr>
              <a:t>Correlation / Relation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E2C16B-16FE-118F-875D-EA873CADAFDD}"/>
              </a:ext>
            </a:extLst>
          </p:cNvPr>
          <p:cNvCxnSpPr>
            <a:cxnSpLocks/>
          </p:cNvCxnSpPr>
          <p:nvPr/>
        </p:nvCxnSpPr>
        <p:spPr>
          <a:xfrm>
            <a:off x="3291607" y="3830875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7BD688-4F09-EC1C-7129-76D85B368E95}"/>
              </a:ext>
            </a:extLst>
          </p:cNvPr>
          <p:cNvCxnSpPr>
            <a:cxnSpLocks/>
          </p:cNvCxnSpPr>
          <p:nvPr/>
        </p:nvCxnSpPr>
        <p:spPr>
          <a:xfrm>
            <a:off x="3291607" y="5086914"/>
            <a:ext cx="0" cy="652770"/>
          </a:xfrm>
          <a:prstGeom prst="line">
            <a:avLst/>
          </a:prstGeom>
          <a:ln w="76200">
            <a:solidFill>
              <a:srgbClr val="D7144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BD1C55-A2CE-9658-70AB-F841C2AEADD8}"/>
              </a:ext>
            </a:extLst>
          </p:cNvPr>
          <p:cNvSpPr txBox="1"/>
          <p:nvPr/>
        </p:nvSpPr>
        <p:spPr>
          <a:xfrm>
            <a:off x="3845253" y="2587714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domain_in_ip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2934B-F568-538F-61B4-D6901FE6A8EB}"/>
              </a:ext>
            </a:extLst>
          </p:cNvPr>
          <p:cNvSpPr txBox="1"/>
          <p:nvPr/>
        </p:nvSpPr>
        <p:spPr>
          <a:xfrm>
            <a:off x="3845253" y="2970935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url_shortened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8320E-376A-8416-CBB7-895A6DF99762}"/>
              </a:ext>
            </a:extLst>
          </p:cNvPr>
          <p:cNvSpPr txBox="1"/>
          <p:nvPr/>
        </p:nvSpPr>
        <p:spPr>
          <a:xfrm>
            <a:off x="3845253" y="3835988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9682A-2BEB-C46E-95F7-6C9D6D47FD1B}"/>
              </a:ext>
            </a:extLst>
          </p:cNvPr>
          <p:cNvSpPr txBox="1"/>
          <p:nvPr/>
        </p:nvSpPr>
        <p:spPr>
          <a:xfrm>
            <a:off x="3673609" y="4205320"/>
            <a:ext cx="2564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456852-E7ED-1ACD-BB43-043CF2ABA9C1}"/>
              </a:ext>
            </a:extLst>
          </p:cNvPr>
          <p:cNvSpPr txBox="1"/>
          <p:nvPr/>
        </p:nvSpPr>
        <p:spPr>
          <a:xfrm>
            <a:off x="3673609" y="5285816"/>
            <a:ext cx="2564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tls_ssl_certificate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C1F64-7B03-A7BA-15B0-DDAE00888F55}"/>
              </a:ext>
            </a:extLst>
          </p:cNvPr>
          <p:cNvSpPr txBox="1"/>
          <p:nvPr/>
        </p:nvSpPr>
        <p:spPr>
          <a:xfrm>
            <a:off x="6522834" y="2739089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length_url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9FF622-1454-7CB6-AD84-D7E20DE42CD7}"/>
              </a:ext>
            </a:extLst>
          </p:cNvPr>
          <p:cNvSpPr txBox="1"/>
          <p:nvPr/>
        </p:nvSpPr>
        <p:spPr>
          <a:xfrm>
            <a:off x="9187263" y="2447096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qty_at_url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69711-6A1E-D345-D044-0DA97F70FCAD}"/>
              </a:ext>
            </a:extLst>
          </p:cNvPr>
          <p:cNvSpPr txBox="1"/>
          <p:nvPr/>
        </p:nvSpPr>
        <p:spPr>
          <a:xfrm>
            <a:off x="8669338" y="2798668"/>
            <a:ext cx="3293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time_domain_activation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6466E-5BA4-202E-8B99-B592A393127A}"/>
              </a:ext>
            </a:extLst>
          </p:cNvPr>
          <p:cNvSpPr txBox="1"/>
          <p:nvPr/>
        </p:nvSpPr>
        <p:spPr>
          <a:xfrm>
            <a:off x="8669338" y="3167998"/>
            <a:ext cx="329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time_domain_expiration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605B6B-8BB9-2D9A-AEEA-EF3A250D325F}"/>
              </a:ext>
            </a:extLst>
          </p:cNvPr>
          <p:cNvSpPr txBox="1"/>
          <p:nvPr/>
        </p:nvSpPr>
        <p:spPr>
          <a:xfrm>
            <a:off x="9146568" y="4991844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qty_dot_domain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36DC8A-363E-69BC-3E9D-8D63BD44EBFE}"/>
              </a:ext>
            </a:extLst>
          </p:cNvPr>
          <p:cNvSpPr txBox="1"/>
          <p:nvPr/>
        </p:nvSpPr>
        <p:spPr>
          <a:xfrm>
            <a:off x="8900394" y="5361176"/>
            <a:ext cx="274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qty_hyphen_domain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14F8CF-DAE8-A079-7238-329504594D38}"/>
              </a:ext>
            </a:extLst>
          </p:cNvPr>
          <p:cNvCxnSpPr>
            <a:cxnSpLocks/>
          </p:cNvCxnSpPr>
          <p:nvPr/>
        </p:nvCxnSpPr>
        <p:spPr>
          <a:xfrm>
            <a:off x="4044687" y="5285816"/>
            <a:ext cx="1909090" cy="383137"/>
          </a:xfrm>
          <a:prstGeom prst="line">
            <a:avLst/>
          </a:prstGeom>
          <a:ln w="28575">
            <a:solidFill>
              <a:srgbClr val="D7144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51C044-675F-6D28-78C4-654CBF8A633D}"/>
              </a:ext>
            </a:extLst>
          </p:cNvPr>
          <p:cNvCxnSpPr>
            <a:cxnSpLocks/>
          </p:cNvCxnSpPr>
          <p:nvPr/>
        </p:nvCxnSpPr>
        <p:spPr>
          <a:xfrm flipV="1">
            <a:off x="4127394" y="5179073"/>
            <a:ext cx="1867224" cy="489880"/>
          </a:xfrm>
          <a:prstGeom prst="line">
            <a:avLst/>
          </a:prstGeom>
          <a:ln w="28575">
            <a:solidFill>
              <a:srgbClr val="D7144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6BD3EA-82E7-076A-BF0A-0E4E7126050D}"/>
              </a:ext>
            </a:extLst>
          </p:cNvPr>
          <p:cNvCxnSpPr>
            <a:cxnSpLocks/>
          </p:cNvCxnSpPr>
          <p:nvPr/>
        </p:nvCxnSpPr>
        <p:spPr>
          <a:xfrm>
            <a:off x="9403676" y="5085459"/>
            <a:ext cx="1924724" cy="645049"/>
          </a:xfrm>
          <a:prstGeom prst="line">
            <a:avLst/>
          </a:prstGeom>
          <a:ln w="28575">
            <a:solidFill>
              <a:srgbClr val="D7144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4B0F78-67B2-4400-3991-1663F1DA16FA}"/>
              </a:ext>
            </a:extLst>
          </p:cNvPr>
          <p:cNvCxnSpPr>
            <a:cxnSpLocks/>
          </p:cNvCxnSpPr>
          <p:nvPr/>
        </p:nvCxnSpPr>
        <p:spPr>
          <a:xfrm flipV="1">
            <a:off x="9454851" y="4978716"/>
            <a:ext cx="1898756" cy="754529"/>
          </a:xfrm>
          <a:prstGeom prst="line">
            <a:avLst/>
          </a:prstGeom>
          <a:ln w="28575">
            <a:solidFill>
              <a:srgbClr val="D7144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84126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">
        <p159:morph option="byObject"/>
      </p:transition>
    </mc:Choice>
    <mc:Fallback>
      <p:transition spd="slow" advTm="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A9-669A-9B8F-36AF-4E56DB53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E2C16B-16FE-118F-875D-EA873CADAFDD}"/>
              </a:ext>
            </a:extLst>
          </p:cNvPr>
          <p:cNvCxnSpPr>
            <a:cxnSpLocks/>
          </p:cNvCxnSpPr>
          <p:nvPr/>
        </p:nvCxnSpPr>
        <p:spPr>
          <a:xfrm>
            <a:off x="3295728" y="3248114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3B9B-05C3-2C9F-B8B5-50905EBA49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0BF7-C101-8509-217C-92281670A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remove variables with weak correlation / relations to predicting phishing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4D9DF-8CD8-D3B7-8C85-5588B4067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Identifying variables for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AAE94-9E80-39B6-8E01-B5AA734DF937}"/>
              </a:ext>
            </a:extLst>
          </p:cNvPr>
          <p:cNvSpPr txBox="1"/>
          <p:nvPr/>
        </p:nvSpPr>
        <p:spPr>
          <a:xfrm>
            <a:off x="437031" y="3248114"/>
            <a:ext cx="261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Positive Correlation / Relation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F135BB-57F3-6329-457D-51683FDBF182}"/>
              </a:ext>
            </a:extLst>
          </p:cNvPr>
          <p:cNvCxnSpPr>
            <a:cxnSpLocks/>
          </p:cNvCxnSpPr>
          <p:nvPr/>
        </p:nvCxnSpPr>
        <p:spPr>
          <a:xfrm>
            <a:off x="3287875" y="4491275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CC0E2B-28D2-BE5D-6F4D-E8954956C479}"/>
              </a:ext>
            </a:extLst>
          </p:cNvPr>
          <p:cNvSpPr txBox="1"/>
          <p:nvPr/>
        </p:nvSpPr>
        <p:spPr>
          <a:xfrm>
            <a:off x="4112883" y="24054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Categorical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AD27D9-47D0-0DA0-B638-C30EE979FB01}"/>
              </a:ext>
            </a:extLst>
          </p:cNvPr>
          <p:cNvCxnSpPr>
            <a:cxnSpLocks/>
          </p:cNvCxnSpPr>
          <p:nvPr/>
        </p:nvCxnSpPr>
        <p:spPr>
          <a:xfrm>
            <a:off x="4127394" y="2855651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66D90-3781-9E38-AACE-67EDC5679755}"/>
              </a:ext>
            </a:extLst>
          </p:cNvPr>
          <p:cNvSpPr txBox="1"/>
          <p:nvPr/>
        </p:nvSpPr>
        <p:spPr>
          <a:xfrm>
            <a:off x="6783867" y="24054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Numerical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E54FC-2ED7-3012-5D3B-563D365AC0F0}"/>
              </a:ext>
            </a:extLst>
          </p:cNvPr>
          <p:cNvCxnSpPr>
            <a:cxnSpLocks/>
          </p:cNvCxnSpPr>
          <p:nvPr/>
        </p:nvCxnSpPr>
        <p:spPr>
          <a:xfrm>
            <a:off x="6798378" y="2855651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51880D-E658-32CD-2770-21A8979FEB52}"/>
              </a:ext>
            </a:extLst>
          </p:cNvPr>
          <p:cNvSpPr txBox="1"/>
          <p:nvPr/>
        </p:nvSpPr>
        <p:spPr>
          <a:xfrm>
            <a:off x="9454851" y="2405459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Mixed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F6F929-B208-E6EF-EB8E-CB4EB1F27AA9}"/>
              </a:ext>
            </a:extLst>
          </p:cNvPr>
          <p:cNvCxnSpPr>
            <a:cxnSpLocks/>
          </p:cNvCxnSpPr>
          <p:nvPr/>
        </p:nvCxnSpPr>
        <p:spPr>
          <a:xfrm>
            <a:off x="9714238" y="2852993"/>
            <a:ext cx="1216585" cy="5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F71408-5A45-80F3-478E-0F08C3285FBA}"/>
              </a:ext>
            </a:extLst>
          </p:cNvPr>
          <p:cNvSpPr txBox="1"/>
          <p:nvPr/>
        </p:nvSpPr>
        <p:spPr>
          <a:xfrm>
            <a:off x="187784" y="4491275"/>
            <a:ext cx="28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Negative Correlation /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D1C55-A2CE-9658-70AB-F841C2AEADD8}"/>
              </a:ext>
            </a:extLst>
          </p:cNvPr>
          <p:cNvSpPr txBox="1"/>
          <p:nvPr/>
        </p:nvSpPr>
        <p:spPr>
          <a:xfrm>
            <a:off x="3845253" y="3248114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domain_in_ip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2934B-F568-538F-61B4-D6901FE6A8EB}"/>
              </a:ext>
            </a:extLst>
          </p:cNvPr>
          <p:cNvSpPr txBox="1"/>
          <p:nvPr/>
        </p:nvSpPr>
        <p:spPr>
          <a:xfrm>
            <a:off x="3845253" y="3631335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url_shortened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8320E-376A-8416-CBB7-895A6DF99762}"/>
              </a:ext>
            </a:extLst>
          </p:cNvPr>
          <p:cNvSpPr txBox="1"/>
          <p:nvPr/>
        </p:nvSpPr>
        <p:spPr>
          <a:xfrm>
            <a:off x="3845253" y="4496388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9682A-2BEB-C46E-95F7-6C9D6D47FD1B}"/>
              </a:ext>
            </a:extLst>
          </p:cNvPr>
          <p:cNvSpPr txBox="1"/>
          <p:nvPr/>
        </p:nvSpPr>
        <p:spPr>
          <a:xfrm>
            <a:off x="3673609" y="4865720"/>
            <a:ext cx="2564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C1F64-7B03-A7BA-15B0-DDAE00888F55}"/>
              </a:ext>
            </a:extLst>
          </p:cNvPr>
          <p:cNvSpPr txBox="1"/>
          <p:nvPr/>
        </p:nvSpPr>
        <p:spPr>
          <a:xfrm>
            <a:off x="6522834" y="3399489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length_url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9FF622-1454-7CB6-AD84-D7E20DE42CD7}"/>
              </a:ext>
            </a:extLst>
          </p:cNvPr>
          <p:cNvSpPr txBox="1"/>
          <p:nvPr/>
        </p:nvSpPr>
        <p:spPr>
          <a:xfrm>
            <a:off x="9187263" y="3107496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qty_at_url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69711-6A1E-D345-D044-0DA97F70FCAD}"/>
              </a:ext>
            </a:extLst>
          </p:cNvPr>
          <p:cNvSpPr txBox="1"/>
          <p:nvPr/>
        </p:nvSpPr>
        <p:spPr>
          <a:xfrm>
            <a:off x="8669338" y="3459068"/>
            <a:ext cx="3293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time_domain_activation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6466E-5BA4-202E-8B99-B592A393127A}"/>
              </a:ext>
            </a:extLst>
          </p:cNvPr>
          <p:cNvSpPr txBox="1"/>
          <p:nvPr/>
        </p:nvSpPr>
        <p:spPr>
          <a:xfrm>
            <a:off x="8669338" y="3828398"/>
            <a:ext cx="329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time_domain_expiration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77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A9-669A-9B8F-36AF-4E56DB53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E2C16B-16FE-118F-875D-EA873CADAFDD}"/>
              </a:ext>
            </a:extLst>
          </p:cNvPr>
          <p:cNvCxnSpPr>
            <a:cxnSpLocks/>
          </p:cNvCxnSpPr>
          <p:nvPr/>
        </p:nvCxnSpPr>
        <p:spPr>
          <a:xfrm>
            <a:off x="3295728" y="3248114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3B9B-05C3-2C9F-B8B5-50905EBA49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0BF7-C101-8509-217C-92281670A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Next, we reclassify mixed variables to categorical or numerical based on prior analysis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4D9DF-8CD8-D3B7-8C85-5588B4067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Identifying variables for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AAE94-9E80-39B6-8E01-B5AA734DF937}"/>
              </a:ext>
            </a:extLst>
          </p:cNvPr>
          <p:cNvSpPr txBox="1"/>
          <p:nvPr/>
        </p:nvSpPr>
        <p:spPr>
          <a:xfrm>
            <a:off x="437031" y="3248114"/>
            <a:ext cx="261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Positive Correlation / Relation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F135BB-57F3-6329-457D-51683FDBF182}"/>
              </a:ext>
            </a:extLst>
          </p:cNvPr>
          <p:cNvCxnSpPr>
            <a:cxnSpLocks/>
          </p:cNvCxnSpPr>
          <p:nvPr/>
        </p:nvCxnSpPr>
        <p:spPr>
          <a:xfrm>
            <a:off x="3287875" y="4491275"/>
            <a:ext cx="0" cy="652770"/>
          </a:xfrm>
          <a:prstGeom prst="line">
            <a:avLst/>
          </a:prstGeom>
          <a:ln w="76200">
            <a:solidFill>
              <a:srgbClr val="456AE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CC0E2B-28D2-BE5D-6F4D-E8954956C479}"/>
              </a:ext>
            </a:extLst>
          </p:cNvPr>
          <p:cNvSpPr txBox="1"/>
          <p:nvPr/>
        </p:nvSpPr>
        <p:spPr>
          <a:xfrm>
            <a:off x="4465257" y="2459778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Categorical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AD27D9-47D0-0DA0-B638-C30EE979FB01}"/>
              </a:ext>
            </a:extLst>
          </p:cNvPr>
          <p:cNvCxnSpPr>
            <a:cxnSpLocks/>
          </p:cNvCxnSpPr>
          <p:nvPr/>
        </p:nvCxnSpPr>
        <p:spPr>
          <a:xfrm>
            <a:off x="4472512" y="2909970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66D90-3781-9E38-AACE-67EDC5679755}"/>
              </a:ext>
            </a:extLst>
          </p:cNvPr>
          <p:cNvSpPr txBox="1"/>
          <p:nvPr/>
        </p:nvSpPr>
        <p:spPr>
          <a:xfrm>
            <a:off x="7802190" y="2452377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Numerical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E54FC-2ED7-3012-5D3B-563D365AC0F0}"/>
              </a:ext>
            </a:extLst>
          </p:cNvPr>
          <p:cNvCxnSpPr>
            <a:cxnSpLocks/>
          </p:cNvCxnSpPr>
          <p:nvPr/>
        </p:nvCxnSpPr>
        <p:spPr>
          <a:xfrm>
            <a:off x="7809445" y="2902569"/>
            <a:ext cx="172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F71408-5A45-80F3-478E-0F08C3285FBA}"/>
              </a:ext>
            </a:extLst>
          </p:cNvPr>
          <p:cNvSpPr txBox="1"/>
          <p:nvPr/>
        </p:nvSpPr>
        <p:spPr>
          <a:xfrm>
            <a:off x="187784" y="4491275"/>
            <a:ext cx="28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latin typeface="Avenir Next LT Pro" panose="020B0504020202020204" pitchFamily="34" charset="0"/>
              </a:rPr>
              <a:t>Strong Negative Correlation /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D1C55-A2CE-9658-70AB-F841C2AEADD8}"/>
              </a:ext>
            </a:extLst>
          </p:cNvPr>
          <p:cNvSpPr txBox="1"/>
          <p:nvPr/>
        </p:nvSpPr>
        <p:spPr>
          <a:xfrm>
            <a:off x="4222273" y="3160828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domain_in_ip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2934B-F568-538F-61B4-D6901FE6A8EB}"/>
              </a:ext>
            </a:extLst>
          </p:cNvPr>
          <p:cNvSpPr txBox="1"/>
          <p:nvPr/>
        </p:nvSpPr>
        <p:spPr>
          <a:xfrm>
            <a:off x="4222273" y="3465218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url_shortened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8320E-376A-8416-CBB7-895A6DF99762}"/>
              </a:ext>
            </a:extLst>
          </p:cNvPr>
          <p:cNvSpPr txBox="1"/>
          <p:nvPr/>
        </p:nvSpPr>
        <p:spPr>
          <a:xfrm>
            <a:off x="4222272" y="4500358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9682A-2BEB-C46E-95F7-6C9D6D47FD1B}"/>
              </a:ext>
            </a:extLst>
          </p:cNvPr>
          <p:cNvSpPr txBox="1"/>
          <p:nvPr/>
        </p:nvSpPr>
        <p:spPr>
          <a:xfrm>
            <a:off x="4050628" y="4817660"/>
            <a:ext cx="2564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C1F64-7B03-A7BA-15B0-DDAE00888F55}"/>
              </a:ext>
            </a:extLst>
          </p:cNvPr>
          <p:cNvSpPr txBox="1"/>
          <p:nvPr/>
        </p:nvSpPr>
        <p:spPr>
          <a:xfrm>
            <a:off x="7541157" y="3160827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length_url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9FF622-1454-7CB6-AD84-D7E20DE42CD7}"/>
              </a:ext>
            </a:extLst>
          </p:cNvPr>
          <p:cNvSpPr txBox="1"/>
          <p:nvPr/>
        </p:nvSpPr>
        <p:spPr>
          <a:xfrm>
            <a:off x="4204224" y="3772995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qty_at_url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69711-6A1E-D345-D044-0DA97F70FCAD}"/>
              </a:ext>
            </a:extLst>
          </p:cNvPr>
          <p:cNvSpPr txBox="1"/>
          <p:nvPr/>
        </p:nvSpPr>
        <p:spPr>
          <a:xfrm>
            <a:off x="7023231" y="3465483"/>
            <a:ext cx="3293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time_domain_activation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6466E-5BA4-202E-8B99-B592A393127A}"/>
              </a:ext>
            </a:extLst>
          </p:cNvPr>
          <p:cNvSpPr txBox="1"/>
          <p:nvPr/>
        </p:nvSpPr>
        <p:spPr>
          <a:xfrm>
            <a:off x="7023232" y="3772995"/>
            <a:ext cx="329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time_domain_expiration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89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A9-669A-9B8F-36AF-4E56DB53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3B9B-05C3-2C9F-B8B5-50905EBA49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0BF7-C101-8509-217C-92281670A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split our filtered variables into 3 sets based on their type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4D9DF-8CD8-D3B7-8C85-5588B4067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Defining our training dataset for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C0E2B-28D2-BE5D-6F4D-E8954956C479}"/>
              </a:ext>
            </a:extLst>
          </p:cNvPr>
          <p:cNvSpPr txBox="1"/>
          <p:nvPr/>
        </p:nvSpPr>
        <p:spPr>
          <a:xfrm>
            <a:off x="1747573" y="2287006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solidFill>
                  <a:srgbClr val="456AE4"/>
                </a:solidFill>
                <a:latin typeface="Avenir Next LT Pro" panose="020B0504020202020204" pitchFamily="34" charset="0"/>
              </a:rPr>
              <a:t>Categorical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66D90-3781-9E38-AACE-67EDC5679755}"/>
              </a:ext>
            </a:extLst>
          </p:cNvPr>
          <p:cNvSpPr txBox="1"/>
          <p:nvPr/>
        </p:nvSpPr>
        <p:spPr>
          <a:xfrm>
            <a:off x="5228319" y="2272436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solidFill>
                  <a:srgbClr val="D71440"/>
                </a:solidFill>
                <a:latin typeface="Avenir Next LT Pro" panose="020B0504020202020204" pitchFamily="34" charset="0"/>
              </a:rPr>
              <a:t>Numerical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D1C55-A2CE-9658-70AB-F841C2AEADD8}"/>
              </a:ext>
            </a:extLst>
          </p:cNvPr>
          <p:cNvSpPr txBox="1"/>
          <p:nvPr/>
        </p:nvSpPr>
        <p:spPr>
          <a:xfrm>
            <a:off x="1504589" y="2988056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domain_in_ip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2934B-F568-538F-61B4-D6901FE6A8EB}"/>
              </a:ext>
            </a:extLst>
          </p:cNvPr>
          <p:cNvSpPr txBox="1"/>
          <p:nvPr/>
        </p:nvSpPr>
        <p:spPr>
          <a:xfrm>
            <a:off x="1504589" y="3292446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url_shortened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8320E-376A-8416-CBB7-895A6DF99762}"/>
              </a:ext>
            </a:extLst>
          </p:cNvPr>
          <p:cNvSpPr txBox="1"/>
          <p:nvPr/>
        </p:nvSpPr>
        <p:spPr>
          <a:xfrm>
            <a:off x="1504588" y="4327586"/>
            <a:ext cx="2221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9682A-2BEB-C46E-95F7-6C9D6D47FD1B}"/>
              </a:ext>
            </a:extLst>
          </p:cNvPr>
          <p:cNvSpPr txBox="1"/>
          <p:nvPr/>
        </p:nvSpPr>
        <p:spPr>
          <a:xfrm>
            <a:off x="1332944" y="4644888"/>
            <a:ext cx="2564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domain_google_index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C1F64-7B03-A7BA-15B0-DDAE00888F55}"/>
              </a:ext>
            </a:extLst>
          </p:cNvPr>
          <p:cNvSpPr txBox="1"/>
          <p:nvPr/>
        </p:nvSpPr>
        <p:spPr>
          <a:xfrm>
            <a:off x="4967286" y="2980886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length_url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9FF622-1454-7CB6-AD84-D7E20DE42CD7}"/>
              </a:ext>
            </a:extLst>
          </p:cNvPr>
          <p:cNvSpPr txBox="1"/>
          <p:nvPr/>
        </p:nvSpPr>
        <p:spPr>
          <a:xfrm>
            <a:off x="1486540" y="3600223"/>
            <a:ext cx="2257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qty_at_url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69711-6A1E-D345-D044-0DA97F70FCAD}"/>
              </a:ext>
            </a:extLst>
          </p:cNvPr>
          <p:cNvSpPr txBox="1"/>
          <p:nvPr/>
        </p:nvSpPr>
        <p:spPr>
          <a:xfrm>
            <a:off x="4449360" y="3285542"/>
            <a:ext cx="3293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time_domain_activation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6466E-5BA4-202E-8B99-B592A393127A}"/>
              </a:ext>
            </a:extLst>
          </p:cNvPr>
          <p:cNvSpPr txBox="1"/>
          <p:nvPr/>
        </p:nvSpPr>
        <p:spPr>
          <a:xfrm>
            <a:off x="4449361" y="3593054"/>
            <a:ext cx="329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time_domain_expiration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428AE-9EC5-B8AC-13B8-4D328430430F}"/>
              </a:ext>
            </a:extLst>
          </p:cNvPr>
          <p:cNvSpPr txBox="1"/>
          <p:nvPr/>
        </p:nvSpPr>
        <p:spPr>
          <a:xfrm>
            <a:off x="8457826" y="2287006"/>
            <a:ext cx="25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solidFill>
                  <a:srgbClr val="8951F0"/>
                </a:solidFill>
                <a:latin typeface="Avenir Next LT Pro" panose="020B0504020202020204" pitchFamily="34" charset="0"/>
              </a:rPr>
              <a:t>Feature Engineered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C9D48-1E93-97CB-3A97-19B68A6C3EEF}"/>
              </a:ext>
            </a:extLst>
          </p:cNvPr>
          <p:cNvSpPr txBox="1"/>
          <p:nvPr/>
        </p:nvSpPr>
        <p:spPr>
          <a:xfrm>
            <a:off x="7988288" y="2988056"/>
            <a:ext cx="3464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 err="1">
                <a:latin typeface="Courier New" panose="02070309020205020404" pitchFamily="49" charset="0"/>
                <a:ea typeface="ADLaM Display" panose="020F0502020204030204" pitchFamily="2" charset="0"/>
                <a:cs typeface="Courier New" panose="02070309020205020404" pitchFamily="49" charset="0"/>
              </a:rPr>
              <a:t>url_strangeness_score</a:t>
            </a:r>
            <a:endParaRPr lang="en-SG" sz="1400">
              <a:latin typeface="Courier New" panose="02070309020205020404" pitchFamily="49" charset="0"/>
              <a:ea typeface="ADLaM Display" panose="020F0502020204030204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1B810-0A99-B308-2F7A-D2B78D8F7C40}"/>
              </a:ext>
            </a:extLst>
          </p:cNvPr>
          <p:cNvSpPr/>
          <p:nvPr/>
        </p:nvSpPr>
        <p:spPr>
          <a:xfrm>
            <a:off x="1289280" y="2825750"/>
            <a:ext cx="2654857" cy="2444750"/>
          </a:xfrm>
          <a:prstGeom prst="roundRect">
            <a:avLst>
              <a:gd name="adj" fmla="val 8599"/>
            </a:avLst>
          </a:prstGeom>
          <a:noFill/>
          <a:ln w="28575">
            <a:solidFill>
              <a:srgbClr val="456A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838F54-3019-206B-B62E-CF6413049B62}"/>
              </a:ext>
            </a:extLst>
          </p:cNvPr>
          <p:cNvSpPr/>
          <p:nvPr/>
        </p:nvSpPr>
        <p:spPr>
          <a:xfrm>
            <a:off x="4682505" y="2825750"/>
            <a:ext cx="2826983" cy="1339850"/>
          </a:xfrm>
          <a:prstGeom prst="roundRect">
            <a:avLst>
              <a:gd name="adj" fmla="val 8599"/>
            </a:avLst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EED3E3-F536-97F2-8587-F0FA08C5DB6D}"/>
              </a:ext>
            </a:extLst>
          </p:cNvPr>
          <p:cNvSpPr/>
          <p:nvPr/>
        </p:nvSpPr>
        <p:spPr>
          <a:xfrm>
            <a:off x="8303699" y="2825750"/>
            <a:ext cx="2819384" cy="655601"/>
          </a:xfrm>
          <a:prstGeom prst="roundRect">
            <a:avLst>
              <a:gd name="adj" fmla="val 8599"/>
            </a:avLst>
          </a:prstGeom>
          <a:noFill/>
          <a:ln w="28575">
            <a:solidFill>
              <a:srgbClr val="8951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D7DFF-42AF-A37F-94D2-93CE9F07075A}"/>
              </a:ext>
            </a:extLst>
          </p:cNvPr>
          <p:cNvSpPr txBox="1"/>
          <p:nvPr/>
        </p:nvSpPr>
        <p:spPr>
          <a:xfrm>
            <a:off x="1332944" y="5531994"/>
            <a:ext cx="2796403" cy="467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*Categorical variables have already been integer encoded</a:t>
            </a:r>
          </a:p>
        </p:txBody>
      </p:sp>
    </p:spTree>
    <p:extLst>
      <p:ext uri="{BB962C8B-B14F-4D97-AF65-F5344CB8AC3E}">
        <p14:creationId xmlns:p14="http://schemas.microsoft.com/office/powerpoint/2010/main" val="2708597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A9-669A-9B8F-36AF-4E56DB53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3B9B-05C3-2C9F-B8B5-50905EBA49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80BF7-C101-8509-217C-92281670A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define the following training datasets to evaluate machine learning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4D9DF-8CD8-D3B7-8C85-5588B4067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Defining our training dataset for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C0E2B-28D2-BE5D-6F4D-E8954956C479}"/>
              </a:ext>
            </a:extLst>
          </p:cNvPr>
          <p:cNvSpPr txBox="1"/>
          <p:nvPr/>
        </p:nvSpPr>
        <p:spPr>
          <a:xfrm>
            <a:off x="3667427" y="2745777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456AE4"/>
                </a:solidFill>
                <a:latin typeface="Avenir Next LT Pro" panose="020B0504020202020204" pitchFamily="34" charset="0"/>
              </a:rPr>
              <a:t>Categorical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66D90-3781-9E38-AACE-67EDC5679755}"/>
              </a:ext>
            </a:extLst>
          </p:cNvPr>
          <p:cNvSpPr txBox="1"/>
          <p:nvPr/>
        </p:nvSpPr>
        <p:spPr>
          <a:xfrm>
            <a:off x="3667427" y="1945098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D71440"/>
                </a:solidFill>
                <a:latin typeface="Avenir Next LT Pro" panose="020B0504020202020204" pitchFamily="34" charset="0"/>
              </a:rPr>
              <a:t>Numerical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428AE-9EC5-B8AC-13B8-4D328430430F}"/>
              </a:ext>
            </a:extLst>
          </p:cNvPr>
          <p:cNvSpPr txBox="1"/>
          <p:nvPr/>
        </p:nvSpPr>
        <p:spPr>
          <a:xfrm>
            <a:off x="3670793" y="3546456"/>
            <a:ext cx="25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8951F0"/>
                </a:solidFill>
                <a:latin typeface="Avenir Next LT Pro" panose="020B0504020202020204" pitchFamily="34" charset="0"/>
              </a:rPr>
              <a:t>Feature Engineered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D325-1899-CDA9-D670-3D7596441C70}"/>
              </a:ext>
            </a:extLst>
          </p:cNvPr>
          <p:cNvGrpSpPr/>
          <p:nvPr/>
        </p:nvGrpSpPr>
        <p:grpSpPr>
          <a:xfrm>
            <a:off x="494520" y="1894142"/>
            <a:ext cx="2831483" cy="471244"/>
            <a:chOff x="-124906" y="1734862"/>
            <a:chExt cx="2831483" cy="47124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DAEAFBEC-7617-AD7F-0588-69B4F3FA0F77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92BC18-55D6-325C-EC02-6E8B2B2F0928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F09DAC-E95A-F6F6-775E-BEE11E953269}"/>
              </a:ext>
            </a:extLst>
          </p:cNvPr>
          <p:cNvGrpSpPr/>
          <p:nvPr/>
        </p:nvGrpSpPr>
        <p:grpSpPr>
          <a:xfrm>
            <a:off x="494520" y="2694821"/>
            <a:ext cx="2831483" cy="471244"/>
            <a:chOff x="-124906" y="1734862"/>
            <a:chExt cx="2831483" cy="47124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B2E13D-94B6-0012-9894-45EC042F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A335B2-7FE5-277B-44B9-F621924EE85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386922-C563-966C-02F7-1859F59A9CEE}"/>
              </a:ext>
            </a:extLst>
          </p:cNvPr>
          <p:cNvGrpSpPr/>
          <p:nvPr/>
        </p:nvGrpSpPr>
        <p:grpSpPr>
          <a:xfrm>
            <a:off x="494520" y="3495500"/>
            <a:ext cx="2831483" cy="471244"/>
            <a:chOff x="-124906" y="1734862"/>
            <a:chExt cx="2831483" cy="4712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0A04A8-F845-8086-B65C-3320B9C1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8F98D7-A414-686E-3FCF-9088103584C6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B1788-5F12-6DFF-F9B0-23DE8C295157}"/>
              </a:ext>
            </a:extLst>
          </p:cNvPr>
          <p:cNvGrpSpPr/>
          <p:nvPr/>
        </p:nvGrpSpPr>
        <p:grpSpPr>
          <a:xfrm>
            <a:off x="494520" y="4296179"/>
            <a:ext cx="2831483" cy="471244"/>
            <a:chOff x="-124906" y="1734862"/>
            <a:chExt cx="2831483" cy="47124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0ABDDE-D05F-7504-6CDB-6CCBDC3079CF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951A32-6358-17FB-0019-17AF79BE42E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F095FC-E514-E7C8-700B-4BCF37AC9455}"/>
              </a:ext>
            </a:extLst>
          </p:cNvPr>
          <p:cNvGrpSpPr/>
          <p:nvPr/>
        </p:nvGrpSpPr>
        <p:grpSpPr>
          <a:xfrm>
            <a:off x="494520" y="5096858"/>
            <a:ext cx="2831483" cy="471244"/>
            <a:chOff x="-124906" y="1734862"/>
            <a:chExt cx="2831483" cy="47124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272D81-9D3D-B7B5-006F-D9826B3C1FE1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805077-EC8C-221E-29F9-6353E7CA9D9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AFF00B-4CC7-415F-4E61-F969A8EDD493}"/>
              </a:ext>
            </a:extLst>
          </p:cNvPr>
          <p:cNvSpPr txBox="1"/>
          <p:nvPr/>
        </p:nvSpPr>
        <p:spPr>
          <a:xfrm>
            <a:off x="5102621" y="4300968"/>
            <a:ext cx="60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Avenir Next LT Pro" panose="020B0504020202020204" pitchFamily="34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B7682-48D3-366B-6DF1-9B2FC6302173}"/>
              </a:ext>
            </a:extLst>
          </p:cNvPr>
          <p:cNvSpPr txBox="1"/>
          <p:nvPr/>
        </p:nvSpPr>
        <p:spPr>
          <a:xfrm>
            <a:off x="3667427" y="4347135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D71440"/>
                </a:solidFill>
                <a:latin typeface="Avenir Next LT Pro" panose="020B0504020202020204" pitchFamily="34" charset="0"/>
              </a:rPr>
              <a:t>Numerical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68BDB-FAFF-E53A-7026-D66E836D9D9A}"/>
              </a:ext>
            </a:extLst>
          </p:cNvPr>
          <p:cNvSpPr txBox="1"/>
          <p:nvPr/>
        </p:nvSpPr>
        <p:spPr>
          <a:xfrm>
            <a:off x="5847745" y="4347134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456AE4"/>
                </a:solidFill>
                <a:latin typeface="Avenir Next LT Pro" panose="020B0504020202020204" pitchFamily="34" charset="0"/>
              </a:rPr>
              <a:t>Categorical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203C80-34F9-1C72-671E-E35C217574CC}"/>
              </a:ext>
            </a:extLst>
          </p:cNvPr>
          <p:cNvSpPr txBox="1"/>
          <p:nvPr/>
        </p:nvSpPr>
        <p:spPr>
          <a:xfrm>
            <a:off x="5102621" y="5101648"/>
            <a:ext cx="60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Avenir Next LT Pro" panose="020B0504020202020204" pitchFamily="34" charset="0"/>
              </a:rPr>
              <a:t>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10CBB3-F678-4443-951F-C29151E3428A}"/>
              </a:ext>
            </a:extLst>
          </p:cNvPr>
          <p:cNvSpPr txBox="1"/>
          <p:nvPr/>
        </p:nvSpPr>
        <p:spPr>
          <a:xfrm>
            <a:off x="3667427" y="5147815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D71440"/>
                </a:solidFill>
                <a:latin typeface="Avenir Next LT Pro" panose="020B0504020202020204" pitchFamily="34" charset="0"/>
              </a:rPr>
              <a:t>Numerical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7663E8-B0F5-63A4-4B5F-B8EB2EA8BDA7}"/>
              </a:ext>
            </a:extLst>
          </p:cNvPr>
          <p:cNvSpPr txBox="1"/>
          <p:nvPr/>
        </p:nvSpPr>
        <p:spPr>
          <a:xfrm>
            <a:off x="5847745" y="5147814"/>
            <a:ext cx="173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456AE4"/>
                </a:solidFill>
                <a:latin typeface="Avenir Next LT Pro" panose="020B0504020202020204" pitchFamily="34" charset="0"/>
              </a:rPr>
              <a:t>Categorical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4C216A-5C94-C5E9-EF86-0E53E4E65205}"/>
              </a:ext>
            </a:extLst>
          </p:cNvPr>
          <p:cNvSpPr txBox="1"/>
          <p:nvPr/>
        </p:nvSpPr>
        <p:spPr>
          <a:xfrm>
            <a:off x="7483756" y="5101647"/>
            <a:ext cx="60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Avenir Next LT Pro" panose="020B0504020202020204" pitchFamily="34" charset="0"/>
              </a:rPr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7C9D70-4155-C061-B604-C72D1C374200}"/>
              </a:ext>
            </a:extLst>
          </p:cNvPr>
          <p:cNvSpPr txBox="1"/>
          <p:nvPr/>
        </p:nvSpPr>
        <p:spPr>
          <a:xfrm>
            <a:off x="8304975" y="5147813"/>
            <a:ext cx="25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i="1">
                <a:solidFill>
                  <a:srgbClr val="8951F0"/>
                </a:solidFill>
                <a:latin typeface="Avenir Next LT Pro" panose="020B0504020202020204" pitchFamily="34" charset="0"/>
              </a:rPr>
              <a:t>Feature Engineered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2E06DF2-D1D8-BDDD-BA31-8F0E1AB74D60}"/>
              </a:ext>
            </a:extLst>
          </p:cNvPr>
          <p:cNvSpPr/>
          <p:nvPr/>
        </p:nvSpPr>
        <p:spPr>
          <a:xfrm>
            <a:off x="6904505" y="1945098"/>
            <a:ext cx="4455645" cy="2016856"/>
          </a:xfrm>
          <a:prstGeom prst="roundRect">
            <a:avLst>
              <a:gd name="adj" fmla="val 8305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E79F9C-0EAD-8BC7-CF56-100334BC032B}"/>
              </a:ext>
            </a:extLst>
          </p:cNvPr>
          <p:cNvSpPr txBox="1"/>
          <p:nvPr/>
        </p:nvSpPr>
        <p:spPr>
          <a:xfrm>
            <a:off x="7128150" y="2184545"/>
            <a:ext cx="4008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>
                <a:latin typeface="Avenir Next LT Pro" panose="020B0504020202020204" pitchFamily="34" charset="0"/>
              </a:rPr>
              <a:t>We split the training dataset by </a:t>
            </a:r>
            <a:r>
              <a:rPr lang="en-SG" sz="1600" b="1">
                <a:latin typeface="Avenir Next LT Pro" panose="020B0504020202020204" pitchFamily="34" charset="0"/>
              </a:rPr>
              <a:t>80/20</a:t>
            </a:r>
            <a:r>
              <a:rPr lang="en-SG" sz="1600">
                <a:latin typeface="Avenir Next LT Pro" panose="020B0504020202020204" pitchFamily="34" charset="0"/>
              </a:rPr>
              <a:t> for train/test.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>
                <a:latin typeface="Avenir Next LT Pro" panose="020B0504020202020204" pitchFamily="34" charset="0"/>
              </a:rPr>
              <a:t>Same</a:t>
            </a:r>
            <a:r>
              <a:rPr lang="en-SG" sz="1600">
                <a:latin typeface="Avenir Next LT Pro" panose="020B0504020202020204" pitchFamily="34" charset="0"/>
              </a:rPr>
              <a:t> set of training data split was used across all model training to </a:t>
            </a:r>
            <a:r>
              <a:rPr lang="en-SG" sz="1600" b="1">
                <a:latin typeface="Avenir Next LT Pro" panose="020B0504020202020204" pitchFamily="34" charset="0"/>
              </a:rPr>
              <a:t>standardise</a:t>
            </a:r>
            <a:r>
              <a:rPr lang="en-SG" sz="1600">
                <a:latin typeface="Avenir Next LT Pro" panose="020B0504020202020204" pitchFamily="34" charset="0"/>
              </a:rPr>
              <a:t> accuracy </a:t>
            </a:r>
            <a:r>
              <a:rPr lang="en-SG" sz="1600" b="1">
                <a:latin typeface="Avenir Next LT Pro" panose="020B0504020202020204" pitchFamily="34" charset="0"/>
              </a:rPr>
              <a:t>benchmarking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64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used logistic regression for our first approach in predicting phishing URLs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An Introduction to 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6148866" y="1841166"/>
            <a:ext cx="5096984" cy="89082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>
                <a:latin typeface="Avenir Next LT Pro"/>
                <a:cs typeface="Arial"/>
              </a:rPr>
              <a:t>Logistic</a:t>
            </a:r>
            <a:r>
              <a:rPr lang="en-US" sz="1400">
                <a:latin typeface="Avenir Next LT Pro"/>
                <a:cs typeface="Arial"/>
              </a:rPr>
              <a:t> regression is a </a:t>
            </a:r>
            <a:r>
              <a:rPr lang="en-US" sz="1400" b="1">
                <a:latin typeface="Avenir Next LT Pro"/>
                <a:cs typeface="Arial"/>
              </a:rPr>
              <a:t>supervised machine learning </a:t>
            </a:r>
            <a:r>
              <a:rPr lang="en-US" sz="1400">
                <a:latin typeface="Avenir Next LT Pro"/>
                <a:cs typeface="Arial"/>
              </a:rPr>
              <a:t>algorithm often used for binary classification tasks</a:t>
            </a:r>
            <a:r>
              <a:rPr lang="en-SG" sz="1400">
                <a:latin typeface="Avenir Next LT Pro"/>
                <a:cs typeface="Arial"/>
              </a:rPr>
              <a:t>.</a:t>
            </a:r>
          </a:p>
        </p:txBody>
      </p:sp>
      <p:pic>
        <p:nvPicPr>
          <p:cNvPr id="1026" name="Picture 2" descr="Logistic Regression: Equation, Assumptions, Types, and Best Practices">
            <a:extLst>
              <a:ext uri="{FF2B5EF4-FFF2-40B4-BE49-F238E27FC236}">
                <a16:creationId xmlns:a16="http://schemas.microsoft.com/office/drawing/2014/main" id="{7950B59D-C204-2CCB-4D1B-F1EEAC1D5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9208" r="15281"/>
          <a:stretch/>
        </p:blipFill>
        <p:spPr bwMode="auto">
          <a:xfrm>
            <a:off x="909401" y="1900182"/>
            <a:ext cx="4707491" cy="42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B8A62-0CA5-89FF-FDD2-B3095BDF63C5}"/>
              </a:ext>
            </a:extLst>
          </p:cNvPr>
          <p:cNvSpPr txBox="1"/>
          <p:nvPr/>
        </p:nvSpPr>
        <p:spPr>
          <a:xfrm>
            <a:off x="6148866" y="3046584"/>
            <a:ext cx="5096984" cy="132170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>
                <a:latin typeface="Avenir Next LT Pro"/>
                <a:cs typeface="Arial"/>
              </a:rPr>
              <a:t>Since our categorical features have been integer encoded and our feature-engineered feature is numerical, we can directly use them as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09EA6-6EF4-F2F7-8557-7592FA7E27C5}"/>
              </a:ext>
            </a:extLst>
          </p:cNvPr>
          <p:cNvSpPr txBox="1"/>
          <p:nvPr/>
        </p:nvSpPr>
        <p:spPr>
          <a:xfrm>
            <a:off x="6148866" y="4663839"/>
            <a:ext cx="5096984" cy="132170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>
                <a:latin typeface="Avenir Next LT Pro"/>
                <a:cs typeface="Arial"/>
              </a:rPr>
              <a:t>With N number of features, logistic regression aims to find a N-dimensional hyperplane to predict whether a URL is phishing or not.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87CBAD-7AAD-C058-8861-B3096729FADD}"/>
              </a:ext>
            </a:extLst>
          </p:cNvPr>
          <p:cNvCxnSpPr>
            <a:cxnSpLocks/>
          </p:cNvCxnSpPr>
          <p:nvPr/>
        </p:nvCxnSpPr>
        <p:spPr>
          <a:xfrm flipH="1" flipV="1">
            <a:off x="3510116" y="4663839"/>
            <a:ext cx="1227066" cy="1176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E91E0F-95DD-1E1A-4B33-7F11153539ED}"/>
              </a:ext>
            </a:extLst>
          </p:cNvPr>
          <p:cNvSpPr txBox="1"/>
          <p:nvPr/>
        </p:nvSpPr>
        <p:spPr>
          <a:xfrm>
            <a:off x="4486460" y="5890238"/>
            <a:ext cx="1556675" cy="52322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SG" sz="1400">
                <a:latin typeface="Avenir Next LT Pro"/>
                <a:cs typeface="Arial"/>
              </a:rPr>
              <a:t>N-dimensional hyperplane</a:t>
            </a:r>
          </a:p>
        </p:txBody>
      </p:sp>
    </p:spTree>
    <p:extLst>
      <p:ext uri="{BB962C8B-B14F-4D97-AF65-F5344CB8AC3E}">
        <p14:creationId xmlns:p14="http://schemas.microsoft.com/office/powerpoint/2010/main" val="11545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Using our defined training datasets, we train five logistic regression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Logistic Regression model to predict phishing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85C4B-4C16-B5D7-020F-1FBE4F3CEABD}"/>
              </a:ext>
            </a:extLst>
          </p:cNvPr>
          <p:cNvGrpSpPr/>
          <p:nvPr/>
        </p:nvGrpSpPr>
        <p:grpSpPr>
          <a:xfrm>
            <a:off x="494520" y="2289998"/>
            <a:ext cx="2831483" cy="471244"/>
            <a:chOff x="-124906" y="1734862"/>
            <a:chExt cx="2831483" cy="471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E25A4-D87C-166D-BE06-9AB804D9C403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1A426-76B8-7BEC-C9F4-0FA16EE4696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91093-46A1-D46E-0613-D4ACC64D9339}"/>
              </a:ext>
            </a:extLst>
          </p:cNvPr>
          <p:cNvGrpSpPr/>
          <p:nvPr/>
        </p:nvGrpSpPr>
        <p:grpSpPr>
          <a:xfrm>
            <a:off x="494520" y="3090677"/>
            <a:ext cx="2831483" cy="471244"/>
            <a:chOff x="-124906" y="1734862"/>
            <a:chExt cx="2831483" cy="47124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4F91C-3881-1772-14BB-F9C04A08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680F82-0948-A4E2-0144-19143F07677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04F22-01D3-EEF4-CFA9-9707BD1ABEC2}"/>
              </a:ext>
            </a:extLst>
          </p:cNvPr>
          <p:cNvGrpSpPr/>
          <p:nvPr/>
        </p:nvGrpSpPr>
        <p:grpSpPr>
          <a:xfrm>
            <a:off x="494520" y="3891356"/>
            <a:ext cx="2831483" cy="471244"/>
            <a:chOff x="-124906" y="1734862"/>
            <a:chExt cx="2831483" cy="4712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2F48D1-C1A6-5A57-9BFA-AF7780E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BF68D-438E-9173-49E9-1F72B05842B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7559B-AB26-2188-0211-0044E4F4D81C}"/>
              </a:ext>
            </a:extLst>
          </p:cNvPr>
          <p:cNvGrpSpPr/>
          <p:nvPr/>
        </p:nvGrpSpPr>
        <p:grpSpPr>
          <a:xfrm>
            <a:off x="494520" y="4692035"/>
            <a:ext cx="2831483" cy="471244"/>
            <a:chOff x="-124906" y="1734862"/>
            <a:chExt cx="2831483" cy="4712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88DB2F-0D89-C874-9A26-99C7BA2A4C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2AE7E-1921-E4C6-F0B4-50225E8B2B3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5492714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0F1DA5-C3B1-5D76-D998-4D54A4D62540}"/>
              </a:ext>
            </a:extLst>
          </p:cNvPr>
          <p:cNvSpPr txBox="1"/>
          <p:nvPr/>
        </p:nvSpPr>
        <p:spPr>
          <a:xfrm>
            <a:off x="3927896" y="23919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0.8369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9BE6B6-184F-13B1-7A0C-BB31F156A642}"/>
              </a:ext>
            </a:extLst>
          </p:cNvPr>
          <p:cNvSpPr txBox="1"/>
          <p:nvPr/>
        </p:nvSpPr>
        <p:spPr>
          <a:xfrm>
            <a:off x="4938384" y="239232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0.7292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37496C-43AE-9893-B2C0-7EBB4D8E2314}"/>
              </a:ext>
            </a:extLst>
          </p:cNvPr>
          <p:cNvSpPr txBox="1"/>
          <p:nvPr/>
        </p:nvSpPr>
        <p:spPr>
          <a:xfrm>
            <a:off x="5948873" y="23924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C6E279-89D5-D850-81E1-4982A4CCBFA4}"/>
              </a:ext>
            </a:extLst>
          </p:cNvPr>
          <p:cNvSpPr txBox="1"/>
          <p:nvPr/>
        </p:nvSpPr>
        <p:spPr>
          <a:xfrm>
            <a:off x="7600947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0.8431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00E28-31DE-5BB5-CA6A-F2FBBAD05930}"/>
              </a:ext>
            </a:extLst>
          </p:cNvPr>
          <p:cNvSpPr txBox="1"/>
          <p:nvPr/>
        </p:nvSpPr>
        <p:spPr>
          <a:xfrm>
            <a:off x="8611435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0.7378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A0ECDE7-F7EF-6C90-B0EF-7F09D094B796}"/>
              </a:ext>
            </a:extLst>
          </p:cNvPr>
          <p:cNvSpPr txBox="1"/>
          <p:nvPr/>
        </p:nvSpPr>
        <p:spPr>
          <a:xfrm>
            <a:off x="9621924" y="2392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0.0865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770076D-8D19-70F0-1F54-F84A4092E10F}"/>
              </a:ext>
            </a:extLst>
          </p:cNvPr>
          <p:cNvSpPr txBox="1"/>
          <p:nvPr/>
        </p:nvSpPr>
        <p:spPr>
          <a:xfrm>
            <a:off x="3927896" y="31420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0.6283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934C5E7-30ED-155A-9D5A-0077959304E7}"/>
              </a:ext>
            </a:extLst>
          </p:cNvPr>
          <p:cNvSpPr txBox="1"/>
          <p:nvPr/>
        </p:nvSpPr>
        <p:spPr>
          <a:xfrm>
            <a:off x="4938384" y="314246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0.0776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CEC88B3-5D33-4FD4-13B9-BD3C8444F967}"/>
              </a:ext>
            </a:extLst>
          </p:cNvPr>
          <p:cNvSpPr txBox="1"/>
          <p:nvPr/>
        </p:nvSpPr>
        <p:spPr>
          <a:xfrm>
            <a:off x="5948873" y="31426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0.0007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5D32DFB-0CF6-256F-735F-CB6A0BAD8607}"/>
              </a:ext>
            </a:extLst>
          </p:cNvPr>
          <p:cNvSpPr txBox="1"/>
          <p:nvPr/>
        </p:nvSpPr>
        <p:spPr>
          <a:xfrm>
            <a:off x="7600947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0.6302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CF7A29E-D6CE-403D-E7E7-7C9F78428EF8}"/>
              </a:ext>
            </a:extLst>
          </p:cNvPr>
          <p:cNvSpPr txBox="1"/>
          <p:nvPr/>
        </p:nvSpPr>
        <p:spPr>
          <a:xfrm>
            <a:off x="8611435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0.0771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96A9A9D-E9A9-DFF3-5D1E-FE460CD1DD27}"/>
              </a:ext>
            </a:extLst>
          </p:cNvPr>
          <p:cNvSpPr txBox="1"/>
          <p:nvPr/>
        </p:nvSpPr>
        <p:spPr>
          <a:xfrm>
            <a:off x="9621924" y="314221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0.0006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0F8AC8C-8AC5-6FCC-2377-DD5F35613A53}"/>
              </a:ext>
            </a:extLst>
          </p:cNvPr>
          <p:cNvSpPr txBox="1"/>
          <p:nvPr/>
        </p:nvSpPr>
        <p:spPr>
          <a:xfrm>
            <a:off x="3927896" y="394272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0.7185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A1A6C25-27AE-EF40-58CF-71AF9BEDDAF0}"/>
              </a:ext>
            </a:extLst>
          </p:cNvPr>
          <p:cNvSpPr txBox="1"/>
          <p:nvPr/>
        </p:nvSpPr>
        <p:spPr>
          <a:xfrm>
            <a:off x="4938384" y="394314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0.4355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74241DE-4AFF-30A8-FEC2-C1BE73CBA278}"/>
              </a:ext>
            </a:extLst>
          </p:cNvPr>
          <p:cNvSpPr txBox="1"/>
          <p:nvPr/>
        </p:nvSpPr>
        <p:spPr>
          <a:xfrm>
            <a:off x="5948873" y="39433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0.0908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5A76DC3-EBED-75B6-F959-95B675C9BB53}"/>
              </a:ext>
            </a:extLst>
          </p:cNvPr>
          <p:cNvSpPr txBox="1"/>
          <p:nvPr/>
        </p:nvSpPr>
        <p:spPr>
          <a:xfrm>
            <a:off x="7600947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0.7263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1000205-878E-68DF-BB79-46802F87757B}"/>
              </a:ext>
            </a:extLst>
          </p:cNvPr>
          <p:cNvSpPr txBox="1"/>
          <p:nvPr/>
        </p:nvSpPr>
        <p:spPr>
          <a:xfrm>
            <a:off x="8611435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0.4439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95CF477-FB4F-BA3E-E0DC-7212F7D134B4}"/>
              </a:ext>
            </a:extLst>
          </p:cNvPr>
          <p:cNvSpPr txBox="1"/>
          <p:nvPr/>
        </p:nvSpPr>
        <p:spPr>
          <a:xfrm>
            <a:off x="9621924" y="39428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0.0851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0D535B3-7CBB-783A-6F0C-2FC5EBA858F7}"/>
              </a:ext>
            </a:extLst>
          </p:cNvPr>
          <p:cNvSpPr txBox="1"/>
          <p:nvPr/>
        </p:nvSpPr>
        <p:spPr>
          <a:xfrm>
            <a:off x="3927896" y="47483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0.8415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586E6D-43D6-4BED-5DB5-3B55C6E8FA5C}"/>
              </a:ext>
            </a:extLst>
          </p:cNvPr>
          <p:cNvSpPr txBox="1"/>
          <p:nvPr/>
        </p:nvSpPr>
        <p:spPr>
          <a:xfrm>
            <a:off x="4938384" y="47488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0.7400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54F097F-FFCA-A3ED-665A-09FD216DC6C1}"/>
              </a:ext>
            </a:extLst>
          </p:cNvPr>
          <p:cNvSpPr txBox="1"/>
          <p:nvPr/>
        </p:nvSpPr>
        <p:spPr>
          <a:xfrm>
            <a:off x="5948873" y="47489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0.0901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5592935-3772-DFBC-90D5-923783FFADD0}"/>
              </a:ext>
            </a:extLst>
          </p:cNvPr>
          <p:cNvSpPr txBox="1"/>
          <p:nvPr/>
        </p:nvSpPr>
        <p:spPr>
          <a:xfrm>
            <a:off x="7600947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0.8485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16A8238-ABBC-ED40-F7E5-046D5739CD01}"/>
              </a:ext>
            </a:extLst>
          </p:cNvPr>
          <p:cNvSpPr txBox="1"/>
          <p:nvPr/>
        </p:nvSpPr>
        <p:spPr>
          <a:xfrm>
            <a:off x="8611435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0.7491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D5A6B47-B27D-0DBB-5B11-3475E267683F}"/>
              </a:ext>
            </a:extLst>
          </p:cNvPr>
          <p:cNvSpPr txBox="1"/>
          <p:nvPr/>
        </p:nvSpPr>
        <p:spPr>
          <a:xfrm>
            <a:off x="9621924" y="474855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0.0851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EC13E78-CBE5-408A-B65F-4375DB5081BC}"/>
              </a:ext>
            </a:extLst>
          </p:cNvPr>
          <p:cNvSpPr txBox="1"/>
          <p:nvPr/>
        </p:nvSpPr>
        <p:spPr>
          <a:xfrm>
            <a:off x="3927896" y="55400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0.8556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F22360-3D29-8DB0-04D6-5BAB5FC1DFA0}"/>
              </a:ext>
            </a:extLst>
          </p:cNvPr>
          <p:cNvSpPr txBox="1"/>
          <p:nvPr/>
        </p:nvSpPr>
        <p:spPr>
          <a:xfrm>
            <a:off x="4938384" y="554048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0.7374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C2C01B2-6840-A54F-5E36-FD8BF7CAFA02}"/>
              </a:ext>
            </a:extLst>
          </p:cNvPr>
          <p:cNvSpPr txBox="1"/>
          <p:nvPr/>
        </p:nvSpPr>
        <p:spPr>
          <a:xfrm>
            <a:off x="5948873" y="55406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0.0648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B47E4CA-16CE-691A-6021-DC76F5C18D25}"/>
              </a:ext>
            </a:extLst>
          </p:cNvPr>
          <p:cNvSpPr txBox="1"/>
          <p:nvPr/>
        </p:nvSpPr>
        <p:spPr>
          <a:xfrm>
            <a:off x="7600947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0.8621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06FE6E6-6EDB-B458-E2F8-9D30F1C1D18B}"/>
              </a:ext>
            </a:extLst>
          </p:cNvPr>
          <p:cNvSpPr txBox="1"/>
          <p:nvPr/>
        </p:nvSpPr>
        <p:spPr>
          <a:xfrm>
            <a:off x="8611435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0.7471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F7631DC-18A0-59F3-48A1-7D82063D62C1}"/>
              </a:ext>
            </a:extLst>
          </p:cNvPr>
          <p:cNvSpPr txBox="1"/>
          <p:nvPr/>
        </p:nvSpPr>
        <p:spPr>
          <a:xfrm>
            <a:off x="9621924" y="55402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0.0612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259988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0E05-4E03-EA96-9CA0-4BE4402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F9389-D92C-411E-A1B1-9EF0381B9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3"/>
              </a:rPr>
              <a:t>https://www.csa.gov.sg/Tips-Resource/publications/2023/singapore-cyber-landscape-2022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ECE2-38E8-46EE-AE43-BDCD463BB0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Phishing Incidence Rate in Singapore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67A25-FFCA-D271-9550-A81F7C9D3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Practical 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14BAE-FE42-5D5A-CAB5-C96955ED4A48}"/>
              </a:ext>
            </a:extLst>
          </p:cNvPr>
          <p:cNvGrpSpPr/>
          <p:nvPr/>
        </p:nvGrpSpPr>
        <p:grpSpPr>
          <a:xfrm>
            <a:off x="4130573" y="2294525"/>
            <a:ext cx="2972638" cy="2850684"/>
            <a:chOff x="3840144" y="1514253"/>
            <a:chExt cx="4511710" cy="44112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AF94DF-83F7-5798-F662-E9E43141D56B}"/>
                </a:ext>
              </a:extLst>
            </p:cNvPr>
            <p:cNvSpPr/>
            <p:nvPr/>
          </p:nvSpPr>
          <p:spPr>
            <a:xfrm>
              <a:off x="3840144" y="1514253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322993-254A-639A-D2E9-4ECF47EDF57D}"/>
                </a:ext>
              </a:extLst>
            </p:cNvPr>
            <p:cNvGrpSpPr/>
            <p:nvPr/>
          </p:nvGrpSpPr>
          <p:grpSpPr>
            <a:xfrm>
              <a:off x="3951065" y="2056718"/>
              <a:ext cx="4289863" cy="2837383"/>
              <a:chOff x="3951065" y="2056718"/>
              <a:chExt cx="4289863" cy="283738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E33D4C-9A00-C628-2733-5EC802720FB8}"/>
                  </a:ext>
                </a:extLst>
              </p:cNvPr>
              <p:cNvSpPr txBox="1"/>
              <p:nvPr/>
            </p:nvSpPr>
            <p:spPr>
              <a:xfrm>
                <a:off x="4810275" y="2056718"/>
                <a:ext cx="2571446" cy="79297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SG" sz="1600">
                    <a:latin typeface="Avenir Next LT Pro"/>
                    <a:cs typeface="Arial"/>
                  </a:rPr>
                  <a:t>In 2021…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CE1893-10D7-268C-4C10-AD114D0949ED}"/>
                  </a:ext>
                </a:extLst>
              </p:cNvPr>
              <p:cNvSpPr txBox="1"/>
              <p:nvPr/>
            </p:nvSpPr>
            <p:spPr>
              <a:xfrm>
                <a:off x="3951065" y="2545633"/>
                <a:ext cx="4289863" cy="234846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4400">
                    <a:latin typeface="Avenir Next LT Pro Demi" panose="020B0704020202020204" pitchFamily="34" charset="0"/>
                    <a:cs typeface="Arial"/>
                  </a:rPr>
                  <a:t>3,100</a:t>
                </a:r>
                <a:endParaRPr lang="en-SG" sz="8800">
                  <a:latin typeface="Avenir Next LT Pro Demi" panose="020B0704020202020204" pitchFamily="34" charset="0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SG" sz="2000">
                    <a:latin typeface="Avenir Next LT Pro Demi" panose="020B0704020202020204" pitchFamily="34" charset="0"/>
                    <a:cs typeface="Arial"/>
                  </a:rPr>
                  <a:t>Phishing Attempts</a:t>
                </a:r>
                <a:endParaRPr lang="en-SG" sz="2000" b="1" u="sng">
                  <a:solidFill>
                    <a:srgbClr val="FF0000"/>
                  </a:solidFill>
                  <a:latin typeface="Avenir Next LT Pro Demi" panose="020B0704020202020204" pitchFamily="34" charset="0"/>
                  <a:cs typeface="Arial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449682-51A9-F4DB-E89A-154A14B28335}"/>
              </a:ext>
            </a:extLst>
          </p:cNvPr>
          <p:cNvGrpSpPr/>
          <p:nvPr/>
        </p:nvGrpSpPr>
        <p:grpSpPr>
          <a:xfrm>
            <a:off x="12192000" y="1514253"/>
            <a:ext cx="4511710" cy="4411227"/>
            <a:chOff x="11553928" y="1514253"/>
            <a:chExt cx="4511710" cy="44112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69EC19E-6312-ACE7-B0B5-D7CD301F7C3C}"/>
                </a:ext>
              </a:extLst>
            </p:cNvPr>
            <p:cNvSpPr/>
            <p:nvPr/>
          </p:nvSpPr>
          <p:spPr>
            <a:xfrm>
              <a:off x="11553928" y="1514253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8B4825-C7D1-0FC1-DAA5-02C1F333505A}"/>
                </a:ext>
              </a:extLst>
            </p:cNvPr>
            <p:cNvGrpSpPr/>
            <p:nvPr/>
          </p:nvGrpSpPr>
          <p:grpSpPr>
            <a:xfrm>
              <a:off x="11664852" y="1940758"/>
              <a:ext cx="4289863" cy="3045770"/>
              <a:chOff x="3951068" y="1940758"/>
              <a:chExt cx="4289863" cy="3045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955A9C-C37D-8281-32D2-1DCB76A0FA83}"/>
                  </a:ext>
                </a:extLst>
              </p:cNvPr>
              <p:cNvSpPr txBox="1"/>
              <p:nvPr/>
            </p:nvSpPr>
            <p:spPr>
              <a:xfrm>
                <a:off x="5551645" y="1940758"/>
                <a:ext cx="1088708" cy="51244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SG" sz="1600">
                    <a:latin typeface="Avenir Next LT Pro"/>
                    <a:cs typeface="Arial"/>
                  </a:rPr>
                  <a:t>In 2022…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9D87E0-6CBE-CB9B-8475-9E0D576718E4}"/>
                  </a:ext>
                </a:extLst>
              </p:cNvPr>
              <p:cNvSpPr txBox="1"/>
              <p:nvPr/>
            </p:nvSpPr>
            <p:spPr>
              <a:xfrm>
                <a:off x="3951068" y="2453206"/>
                <a:ext cx="4289863" cy="253332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8800">
                    <a:solidFill>
                      <a:srgbClr val="FF0000"/>
                    </a:solidFill>
                    <a:latin typeface="Avenir Next LT Pro Demi" panose="020B0704020202020204" pitchFamily="34" charset="0"/>
                    <a:cs typeface="Arial"/>
                  </a:rPr>
                  <a:t>8,500</a:t>
                </a:r>
                <a:r>
                  <a:rPr lang="en-SG" sz="8800">
                    <a:latin typeface="Avenir Next LT Pro Demi" panose="020B0704020202020204" pitchFamily="34" charset="0"/>
                    <a:cs typeface="Arial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2000">
                    <a:latin typeface="Avenir Next LT Pro Demi" panose="020B0704020202020204" pitchFamily="34" charset="0"/>
                    <a:cs typeface="Arial"/>
                  </a:rPr>
                  <a:t>Phishing Attempts</a:t>
                </a:r>
                <a:endParaRPr lang="en-SG" sz="2000" b="1" u="sng">
                  <a:solidFill>
                    <a:srgbClr val="FF0000"/>
                  </a:solidFill>
                  <a:latin typeface="Avenir Next LT Pro Demi" panose="020B0704020202020204" pitchFamily="34" charset="0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48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Using our defined training datasets, we train five logistic regression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Logistic Regression model to predict phishing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85C4B-4C16-B5D7-020F-1FBE4F3CEABD}"/>
              </a:ext>
            </a:extLst>
          </p:cNvPr>
          <p:cNvGrpSpPr/>
          <p:nvPr/>
        </p:nvGrpSpPr>
        <p:grpSpPr>
          <a:xfrm>
            <a:off x="494520" y="2289998"/>
            <a:ext cx="2831483" cy="471244"/>
            <a:chOff x="-124906" y="1734862"/>
            <a:chExt cx="2831483" cy="471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E25A4-D87C-166D-BE06-9AB804D9C403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1A426-76B8-7BEC-C9F4-0FA16EE4696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91093-46A1-D46E-0613-D4ACC64D9339}"/>
              </a:ext>
            </a:extLst>
          </p:cNvPr>
          <p:cNvGrpSpPr/>
          <p:nvPr/>
        </p:nvGrpSpPr>
        <p:grpSpPr>
          <a:xfrm>
            <a:off x="494520" y="3090677"/>
            <a:ext cx="2831483" cy="471244"/>
            <a:chOff x="-124906" y="1734862"/>
            <a:chExt cx="2831483" cy="47124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4F91C-3881-1772-14BB-F9C04A08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680F82-0948-A4E2-0144-19143F07677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04F22-01D3-EEF4-CFA9-9707BD1ABEC2}"/>
              </a:ext>
            </a:extLst>
          </p:cNvPr>
          <p:cNvGrpSpPr/>
          <p:nvPr/>
        </p:nvGrpSpPr>
        <p:grpSpPr>
          <a:xfrm>
            <a:off x="494520" y="3891356"/>
            <a:ext cx="2831483" cy="471244"/>
            <a:chOff x="-124906" y="1734862"/>
            <a:chExt cx="2831483" cy="4712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2F48D1-C1A6-5A57-9BFA-AF7780E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BF68D-438E-9173-49E9-1F72B05842B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7559B-AB26-2188-0211-0044E4F4D81C}"/>
              </a:ext>
            </a:extLst>
          </p:cNvPr>
          <p:cNvGrpSpPr/>
          <p:nvPr/>
        </p:nvGrpSpPr>
        <p:grpSpPr>
          <a:xfrm>
            <a:off x="494520" y="4692035"/>
            <a:ext cx="2831483" cy="471244"/>
            <a:chOff x="-124906" y="1734862"/>
            <a:chExt cx="2831483" cy="4712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88DB2F-0D89-C874-9A26-99C7BA2A4C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2AE7E-1921-E4C6-F0B4-50225E8B2B3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5492714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highlight>
                  <a:srgbClr val="FFFF00"/>
                </a:highlight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0F1DA5-C3B1-5D76-D998-4D54A4D62540}"/>
              </a:ext>
            </a:extLst>
          </p:cNvPr>
          <p:cNvSpPr txBox="1"/>
          <p:nvPr/>
        </p:nvSpPr>
        <p:spPr>
          <a:xfrm>
            <a:off x="3927896" y="23919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0.8369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9BE6B6-184F-13B1-7A0C-BB31F156A642}"/>
              </a:ext>
            </a:extLst>
          </p:cNvPr>
          <p:cNvSpPr txBox="1"/>
          <p:nvPr/>
        </p:nvSpPr>
        <p:spPr>
          <a:xfrm>
            <a:off x="4938384" y="239232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0.7292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37496C-43AE-9893-B2C0-7EBB4D8E2314}"/>
              </a:ext>
            </a:extLst>
          </p:cNvPr>
          <p:cNvSpPr txBox="1"/>
          <p:nvPr/>
        </p:nvSpPr>
        <p:spPr>
          <a:xfrm>
            <a:off x="5948873" y="23924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C6E279-89D5-D850-81E1-4982A4CCBFA4}"/>
              </a:ext>
            </a:extLst>
          </p:cNvPr>
          <p:cNvSpPr txBox="1"/>
          <p:nvPr/>
        </p:nvSpPr>
        <p:spPr>
          <a:xfrm>
            <a:off x="7600947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0.8431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00E28-31DE-5BB5-CA6A-F2FBBAD05930}"/>
              </a:ext>
            </a:extLst>
          </p:cNvPr>
          <p:cNvSpPr txBox="1"/>
          <p:nvPr/>
        </p:nvSpPr>
        <p:spPr>
          <a:xfrm>
            <a:off x="8611435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0.7378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A0ECDE7-F7EF-6C90-B0EF-7F09D094B796}"/>
              </a:ext>
            </a:extLst>
          </p:cNvPr>
          <p:cNvSpPr txBox="1"/>
          <p:nvPr/>
        </p:nvSpPr>
        <p:spPr>
          <a:xfrm>
            <a:off x="9621924" y="2392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0.0865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770076D-8D19-70F0-1F54-F84A4092E10F}"/>
              </a:ext>
            </a:extLst>
          </p:cNvPr>
          <p:cNvSpPr txBox="1"/>
          <p:nvPr/>
        </p:nvSpPr>
        <p:spPr>
          <a:xfrm>
            <a:off x="3927896" y="31420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0.6283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934C5E7-30ED-155A-9D5A-0077959304E7}"/>
              </a:ext>
            </a:extLst>
          </p:cNvPr>
          <p:cNvSpPr txBox="1"/>
          <p:nvPr/>
        </p:nvSpPr>
        <p:spPr>
          <a:xfrm>
            <a:off x="4938384" y="314246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0.0776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CEC88B3-5D33-4FD4-13B9-BD3C8444F967}"/>
              </a:ext>
            </a:extLst>
          </p:cNvPr>
          <p:cNvSpPr txBox="1"/>
          <p:nvPr/>
        </p:nvSpPr>
        <p:spPr>
          <a:xfrm>
            <a:off x="5948873" y="31426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0.0007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5D32DFB-0CF6-256F-735F-CB6A0BAD8607}"/>
              </a:ext>
            </a:extLst>
          </p:cNvPr>
          <p:cNvSpPr txBox="1"/>
          <p:nvPr/>
        </p:nvSpPr>
        <p:spPr>
          <a:xfrm>
            <a:off x="7600947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0.6302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CF7A29E-D6CE-403D-E7E7-7C9F78428EF8}"/>
              </a:ext>
            </a:extLst>
          </p:cNvPr>
          <p:cNvSpPr txBox="1"/>
          <p:nvPr/>
        </p:nvSpPr>
        <p:spPr>
          <a:xfrm>
            <a:off x="8611435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0.0771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96A9A9D-E9A9-DFF3-5D1E-FE460CD1DD27}"/>
              </a:ext>
            </a:extLst>
          </p:cNvPr>
          <p:cNvSpPr txBox="1"/>
          <p:nvPr/>
        </p:nvSpPr>
        <p:spPr>
          <a:xfrm>
            <a:off x="9621924" y="314221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0.0006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0F8AC8C-8AC5-6FCC-2377-DD5F35613A53}"/>
              </a:ext>
            </a:extLst>
          </p:cNvPr>
          <p:cNvSpPr txBox="1"/>
          <p:nvPr/>
        </p:nvSpPr>
        <p:spPr>
          <a:xfrm>
            <a:off x="3927896" y="394272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0.7185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A1A6C25-27AE-EF40-58CF-71AF9BEDDAF0}"/>
              </a:ext>
            </a:extLst>
          </p:cNvPr>
          <p:cNvSpPr txBox="1"/>
          <p:nvPr/>
        </p:nvSpPr>
        <p:spPr>
          <a:xfrm>
            <a:off x="4938384" y="394314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0.4355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74241DE-4AFF-30A8-FEC2-C1BE73CBA278}"/>
              </a:ext>
            </a:extLst>
          </p:cNvPr>
          <p:cNvSpPr txBox="1"/>
          <p:nvPr/>
        </p:nvSpPr>
        <p:spPr>
          <a:xfrm>
            <a:off x="5948873" y="39433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0.0908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5A76DC3-EBED-75B6-F959-95B675C9BB53}"/>
              </a:ext>
            </a:extLst>
          </p:cNvPr>
          <p:cNvSpPr txBox="1"/>
          <p:nvPr/>
        </p:nvSpPr>
        <p:spPr>
          <a:xfrm>
            <a:off x="7600947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0.7263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1000205-878E-68DF-BB79-46802F87757B}"/>
              </a:ext>
            </a:extLst>
          </p:cNvPr>
          <p:cNvSpPr txBox="1"/>
          <p:nvPr/>
        </p:nvSpPr>
        <p:spPr>
          <a:xfrm>
            <a:off x="8611435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0.4439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95CF477-FB4F-BA3E-E0DC-7212F7D134B4}"/>
              </a:ext>
            </a:extLst>
          </p:cNvPr>
          <p:cNvSpPr txBox="1"/>
          <p:nvPr/>
        </p:nvSpPr>
        <p:spPr>
          <a:xfrm>
            <a:off x="9621924" y="39428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0.0851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0D535B3-7CBB-783A-6F0C-2FC5EBA858F7}"/>
              </a:ext>
            </a:extLst>
          </p:cNvPr>
          <p:cNvSpPr txBox="1"/>
          <p:nvPr/>
        </p:nvSpPr>
        <p:spPr>
          <a:xfrm>
            <a:off x="3927896" y="47483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0.8415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586E6D-43D6-4BED-5DB5-3B55C6E8FA5C}"/>
              </a:ext>
            </a:extLst>
          </p:cNvPr>
          <p:cNvSpPr txBox="1"/>
          <p:nvPr/>
        </p:nvSpPr>
        <p:spPr>
          <a:xfrm>
            <a:off x="4938384" y="47488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0.7400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54F097F-FFCA-A3ED-665A-09FD216DC6C1}"/>
              </a:ext>
            </a:extLst>
          </p:cNvPr>
          <p:cNvSpPr txBox="1"/>
          <p:nvPr/>
        </p:nvSpPr>
        <p:spPr>
          <a:xfrm>
            <a:off x="5948873" y="47489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0.0901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5592935-3772-DFBC-90D5-923783FFADD0}"/>
              </a:ext>
            </a:extLst>
          </p:cNvPr>
          <p:cNvSpPr txBox="1"/>
          <p:nvPr/>
        </p:nvSpPr>
        <p:spPr>
          <a:xfrm>
            <a:off x="7600947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0.8485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16A8238-ABBC-ED40-F7E5-046D5739CD01}"/>
              </a:ext>
            </a:extLst>
          </p:cNvPr>
          <p:cNvSpPr txBox="1"/>
          <p:nvPr/>
        </p:nvSpPr>
        <p:spPr>
          <a:xfrm>
            <a:off x="8611435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0.7491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D5A6B47-B27D-0DBB-5B11-3475E267683F}"/>
              </a:ext>
            </a:extLst>
          </p:cNvPr>
          <p:cNvSpPr txBox="1"/>
          <p:nvPr/>
        </p:nvSpPr>
        <p:spPr>
          <a:xfrm>
            <a:off x="9621924" y="474855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0.0851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EC13E78-CBE5-408A-B65F-4375DB5081BC}"/>
              </a:ext>
            </a:extLst>
          </p:cNvPr>
          <p:cNvSpPr txBox="1"/>
          <p:nvPr/>
        </p:nvSpPr>
        <p:spPr>
          <a:xfrm>
            <a:off x="3927896" y="55400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0.8556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F22360-3D29-8DB0-04D6-5BAB5FC1DFA0}"/>
              </a:ext>
            </a:extLst>
          </p:cNvPr>
          <p:cNvSpPr txBox="1"/>
          <p:nvPr/>
        </p:nvSpPr>
        <p:spPr>
          <a:xfrm>
            <a:off x="4938384" y="554048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0.7374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C2C01B2-6840-A54F-5E36-FD8BF7CAFA02}"/>
              </a:ext>
            </a:extLst>
          </p:cNvPr>
          <p:cNvSpPr txBox="1"/>
          <p:nvPr/>
        </p:nvSpPr>
        <p:spPr>
          <a:xfrm>
            <a:off x="5948873" y="55406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0.0648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B47E4CA-16CE-691A-6021-DC76F5C18D25}"/>
              </a:ext>
            </a:extLst>
          </p:cNvPr>
          <p:cNvSpPr txBox="1"/>
          <p:nvPr/>
        </p:nvSpPr>
        <p:spPr>
          <a:xfrm>
            <a:off x="7600947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0.8621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06FE6E6-6EDB-B458-E2F8-9D30F1C1D18B}"/>
              </a:ext>
            </a:extLst>
          </p:cNvPr>
          <p:cNvSpPr txBox="1"/>
          <p:nvPr/>
        </p:nvSpPr>
        <p:spPr>
          <a:xfrm>
            <a:off x="8611435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0.7471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F7631DC-18A0-59F3-48A1-7D82063D62C1}"/>
              </a:ext>
            </a:extLst>
          </p:cNvPr>
          <p:cNvSpPr txBox="1"/>
          <p:nvPr/>
        </p:nvSpPr>
        <p:spPr>
          <a:xfrm>
            <a:off x="9621924" y="55402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0.0612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B54FBF4B-BE9C-91F6-B260-8D83FB37F563}"/>
              </a:ext>
            </a:extLst>
          </p:cNvPr>
          <p:cNvSpPr/>
          <p:nvPr/>
        </p:nvSpPr>
        <p:spPr>
          <a:xfrm>
            <a:off x="7136072" y="2423300"/>
            <a:ext cx="302217" cy="3122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3</a:t>
            </a:r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1C8247B3-90D3-F38D-8C10-2B74C78B30C0}"/>
              </a:ext>
            </a:extLst>
          </p:cNvPr>
          <p:cNvSpPr/>
          <p:nvPr/>
        </p:nvSpPr>
        <p:spPr>
          <a:xfrm>
            <a:off x="7136071" y="3170183"/>
            <a:ext cx="302217" cy="31223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5</a:t>
            </a: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ED6CE52A-CA53-456A-35B3-8268A8BC2463}"/>
              </a:ext>
            </a:extLst>
          </p:cNvPr>
          <p:cNvSpPr/>
          <p:nvPr/>
        </p:nvSpPr>
        <p:spPr>
          <a:xfrm>
            <a:off x="7136071" y="3970551"/>
            <a:ext cx="302217" cy="3122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4</a:t>
            </a:r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D4E785CF-2E2B-73A9-7008-9051D408F1B3}"/>
              </a:ext>
            </a:extLst>
          </p:cNvPr>
          <p:cNvSpPr/>
          <p:nvPr/>
        </p:nvSpPr>
        <p:spPr>
          <a:xfrm>
            <a:off x="7136071" y="4771541"/>
            <a:ext cx="302217" cy="31223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2</a:t>
            </a: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C897A8B7-1516-A530-2F97-18A29D31733E}"/>
              </a:ext>
            </a:extLst>
          </p:cNvPr>
          <p:cNvSpPr/>
          <p:nvPr/>
        </p:nvSpPr>
        <p:spPr>
          <a:xfrm>
            <a:off x="7136070" y="5572531"/>
            <a:ext cx="302217" cy="3122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32A0A3-F96D-4194-58E2-C7F47259FB22}"/>
              </a:ext>
            </a:extLst>
          </p:cNvPr>
          <p:cNvSpPr/>
          <p:nvPr/>
        </p:nvSpPr>
        <p:spPr>
          <a:xfrm>
            <a:off x="896705" y="5386111"/>
            <a:ext cx="9764860" cy="702274"/>
          </a:xfrm>
          <a:prstGeom prst="roundRect">
            <a:avLst/>
          </a:prstGeom>
          <a:noFill/>
          <a:ln w="28575">
            <a:solidFill>
              <a:srgbClr val="F18F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6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1B6DFA2C-D728-7795-E996-78C0933A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25" y="5386111"/>
            <a:ext cx="715767" cy="7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25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0" animBg="1"/>
      <p:bldP spid="1053" grpId="0" animBg="1"/>
      <p:bldP spid="1054" grpId="0" animBg="1"/>
      <p:bldP spid="1055" grpId="0" animBg="1"/>
      <p:bldP spid="1058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229656-4738-33F8-0B88-ECB83F05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5"/>
          <a:stretch/>
        </p:blipFill>
        <p:spPr>
          <a:xfrm>
            <a:off x="2768924" y="3195331"/>
            <a:ext cx="6654149" cy="35560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plot a confusion matrix to show prediction results on the train and test 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Logistic Regression model to predict phishing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2413240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highlight>
                  <a:srgbClr val="FFFF00"/>
                </a:highlight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EC13E78-CBE5-408A-B65F-4375DB5081BC}"/>
              </a:ext>
            </a:extLst>
          </p:cNvPr>
          <p:cNvSpPr txBox="1"/>
          <p:nvPr/>
        </p:nvSpPr>
        <p:spPr>
          <a:xfrm>
            <a:off x="3927896" y="246059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0.8556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F22360-3D29-8DB0-04D6-5BAB5FC1DFA0}"/>
              </a:ext>
            </a:extLst>
          </p:cNvPr>
          <p:cNvSpPr txBox="1"/>
          <p:nvPr/>
        </p:nvSpPr>
        <p:spPr>
          <a:xfrm>
            <a:off x="4938384" y="24610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0.7374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C2C01B2-6840-A54F-5E36-FD8BF7CAFA02}"/>
              </a:ext>
            </a:extLst>
          </p:cNvPr>
          <p:cNvSpPr txBox="1"/>
          <p:nvPr/>
        </p:nvSpPr>
        <p:spPr>
          <a:xfrm>
            <a:off x="5948873" y="24611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0.0648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B47E4CA-16CE-691A-6021-DC76F5C18D25}"/>
              </a:ext>
            </a:extLst>
          </p:cNvPr>
          <p:cNvSpPr txBox="1"/>
          <p:nvPr/>
        </p:nvSpPr>
        <p:spPr>
          <a:xfrm>
            <a:off x="7600947" y="246017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0.8621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06FE6E6-6EDB-B458-E2F8-9D30F1C1D18B}"/>
              </a:ext>
            </a:extLst>
          </p:cNvPr>
          <p:cNvSpPr txBox="1"/>
          <p:nvPr/>
        </p:nvSpPr>
        <p:spPr>
          <a:xfrm>
            <a:off x="8611435" y="246017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0.7471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F7631DC-18A0-59F3-48A1-7D82063D62C1}"/>
              </a:ext>
            </a:extLst>
          </p:cNvPr>
          <p:cNvSpPr txBox="1"/>
          <p:nvPr/>
        </p:nvSpPr>
        <p:spPr>
          <a:xfrm>
            <a:off x="9621924" y="246075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0.0612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32A0A3-F96D-4194-58E2-C7F47259FB22}"/>
              </a:ext>
            </a:extLst>
          </p:cNvPr>
          <p:cNvSpPr/>
          <p:nvPr/>
        </p:nvSpPr>
        <p:spPr>
          <a:xfrm>
            <a:off x="896705" y="2306637"/>
            <a:ext cx="9764860" cy="702274"/>
          </a:xfrm>
          <a:prstGeom prst="roundRect">
            <a:avLst/>
          </a:prstGeom>
          <a:noFill/>
          <a:ln w="28575">
            <a:solidFill>
              <a:srgbClr val="F18F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6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1B6DFA2C-D728-7795-E996-78C0933A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25" y="2306637"/>
            <a:ext cx="715767" cy="7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8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used decision trees for our next approach in predicting phishing URLs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An Introduction to Decision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7426774" y="1865589"/>
            <a:ext cx="3966938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Decision Trees </a:t>
            </a:r>
            <a:r>
              <a:rPr lang="en-US" sz="1600">
                <a:latin typeface="Avenir Next LT Pro"/>
                <a:cs typeface="Arial"/>
              </a:rPr>
              <a:t>is a </a:t>
            </a:r>
            <a:r>
              <a:rPr lang="en-US" sz="1600" b="1">
                <a:latin typeface="Avenir Next LT Pro"/>
                <a:cs typeface="Arial"/>
              </a:rPr>
              <a:t>supervised machine learning </a:t>
            </a:r>
            <a:r>
              <a:rPr lang="en-US" sz="1600">
                <a:latin typeface="Avenir Next LT Pro"/>
                <a:cs typeface="Arial"/>
              </a:rPr>
              <a:t>algorithm often used for classification tasks</a:t>
            </a:r>
            <a:r>
              <a:rPr lang="en-SG" sz="1600">
                <a:latin typeface="Avenir Next LT Pro"/>
                <a:cs typeface="Arial"/>
              </a:rPr>
              <a:t>.</a:t>
            </a:r>
          </a:p>
        </p:txBody>
      </p:sp>
      <p:pic>
        <p:nvPicPr>
          <p:cNvPr id="6148" name="Picture 4" descr="Decision Tree Algorithm in Machine Learning - Javatpoint">
            <a:extLst>
              <a:ext uri="{FF2B5EF4-FFF2-40B4-BE49-F238E27FC236}">
                <a16:creationId xmlns:a16="http://schemas.microsoft.com/office/drawing/2014/main" id="{D36B7891-3639-CF5B-5CDF-062347B3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45256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877D37-D394-287B-C11B-6BBF0D69591D}"/>
              </a:ext>
            </a:extLst>
          </p:cNvPr>
          <p:cNvSpPr txBox="1"/>
          <p:nvPr/>
        </p:nvSpPr>
        <p:spPr>
          <a:xfrm>
            <a:off x="7426774" y="3753433"/>
            <a:ext cx="3966937" cy="248221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It constructs a </a:t>
            </a:r>
            <a:r>
              <a:rPr lang="en-SG" sz="1600" b="1">
                <a:latin typeface="Avenir Next LT Pro"/>
                <a:cs typeface="Arial"/>
              </a:rPr>
              <a:t>tree-like structure </a:t>
            </a:r>
            <a:r>
              <a:rPr lang="en-SG" sz="1600">
                <a:latin typeface="Avenir Next LT Pro"/>
                <a:cs typeface="Arial"/>
              </a:rPr>
              <a:t>during training</a:t>
            </a:r>
            <a:r>
              <a:rPr lang="en-SG" sz="1600" b="1">
                <a:latin typeface="Avenir Next LT Pro"/>
                <a:cs typeface="Arial"/>
              </a:rPr>
              <a:t> </a:t>
            </a:r>
            <a:r>
              <a:rPr lang="en-SG" sz="1600">
                <a:latin typeface="Avenir Next LT Pro"/>
                <a:cs typeface="Arial"/>
              </a:rPr>
              <a:t>where at each decision node, a training set is </a:t>
            </a:r>
            <a:r>
              <a:rPr lang="en-SG" sz="1600" b="1">
                <a:latin typeface="Avenir Next LT Pro"/>
                <a:cs typeface="Arial"/>
              </a:rPr>
              <a:t>recursively split </a:t>
            </a:r>
            <a:r>
              <a:rPr lang="en-SG" sz="1600">
                <a:latin typeface="Avenir Next LT Pro"/>
                <a:cs typeface="Arial"/>
              </a:rPr>
              <a:t>into subsets based on a </a:t>
            </a:r>
            <a:r>
              <a:rPr lang="en-SG" sz="1600" b="1">
                <a:latin typeface="Avenir Next LT Pro"/>
                <a:cs typeface="Arial"/>
              </a:rPr>
              <a:t>splitting criterion </a:t>
            </a:r>
            <a:r>
              <a:rPr lang="en-SG" sz="1600">
                <a:latin typeface="Avenir Next LT Pro"/>
                <a:cs typeface="Arial"/>
              </a:rPr>
              <a:t>(i.e. Gini impurity).</a:t>
            </a:r>
          </a:p>
        </p:txBody>
      </p:sp>
    </p:spTree>
    <p:extLst>
      <p:ext uri="{BB962C8B-B14F-4D97-AF65-F5344CB8AC3E}">
        <p14:creationId xmlns:p14="http://schemas.microsoft.com/office/powerpoint/2010/main" val="91774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Using our defined training datasets, we train a five decision tree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Decision Tree Classifier model to predict phishing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85C4B-4C16-B5D7-020F-1FBE4F3CEABD}"/>
              </a:ext>
            </a:extLst>
          </p:cNvPr>
          <p:cNvGrpSpPr/>
          <p:nvPr/>
        </p:nvGrpSpPr>
        <p:grpSpPr>
          <a:xfrm>
            <a:off x="494520" y="2289998"/>
            <a:ext cx="2831483" cy="471244"/>
            <a:chOff x="-124906" y="1734862"/>
            <a:chExt cx="2831483" cy="471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E25A4-D87C-166D-BE06-9AB804D9C403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1A426-76B8-7BEC-C9F4-0FA16EE4696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91093-46A1-D46E-0613-D4ACC64D9339}"/>
              </a:ext>
            </a:extLst>
          </p:cNvPr>
          <p:cNvGrpSpPr/>
          <p:nvPr/>
        </p:nvGrpSpPr>
        <p:grpSpPr>
          <a:xfrm>
            <a:off x="494520" y="3090677"/>
            <a:ext cx="2831483" cy="471244"/>
            <a:chOff x="-124906" y="1734862"/>
            <a:chExt cx="2831483" cy="47124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4F91C-3881-1772-14BB-F9C04A08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680F82-0948-A4E2-0144-19143F07677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04F22-01D3-EEF4-CFA9-9707BD1ABEC2}"/>
              </a:ext>
            </a:extLst>
          </p:cNvPr>
          <p:cNvGrpSpPr/>
          <p:nvPr/>
        </p:nvGrpSpPr>
        <p:grpSpPr>
          <a:xfrm>
            <a:off x="494520" y="3891356"/>
            <a:ext cx="2831483" cy="471244"/>
            <a:chOff x="-124906" y="1734862"/>
            <a:chExt cx="2831483" cy="4712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2F48D1-C1A6-5A57-9BFA-AF7780E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BF68D-438E-9173-49E9-1F72B05842B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7559B-AB26-2188-0211-0044E4F4D81C}"/>
              </a:ext>
            </a:extLst>
          </p:cNvPr>
          <p:cNvGrpSpPr/>
          <p:nvPr/>
        </p:nvGrpSpPr>
        <p:grpSpPr>
          <a:xfrm>
            <a:off x="494520" y="4692035"/>
            <a:ext cx="2831483" cy="471244"/>
            <a:chOff x="-124906" y="1734862"/>
            <a:chExt cx="2831483" cy="4712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88DB2F-0D89-C874-9A26-99C7BA2A4C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2AE7E-1921-E4C6-F0B4-50225E8B2B3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5492714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F0F1DA5-C3B1-5D76-D998-4D54A4D62540}"/>
              </a:ext>
            </a:extLst>
          </p:cNvPr>
          <p:cNvSpPr txBox="1"/>
          <p:nvPr/>
        </p:nvSpPr>
        <p:spPr>
          <a:xfrm>
            <a:off x="3927896" y="23919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0.9400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9BE6B6-184F-13B1-7A0C-BB31F156A642}"/>
              </a:ext>
            </a:extLst>
          </p:cNvPr>
          <p:cNvSpPr txBox="1"/>
          <p:nvPr/>
        </p:nvSpPr>
        <p:spPr>
          <a:xfrm>
            <a:off x="4938384" y="239232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0.9064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37496C-43AE-9893-B2C0-7EBB4D8E2314}"/>
              </a:ext>
            </a:extLst>
          </p:cNvPr>
          <p:cNvSpPr txBox="1"/>
          <p:nvPr/>
        </p:nvSpPr>
        <p:spPr>
          <a:xfrm>
            <a:off x="5948873" y="23924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C6E279-89D5-D850-81E1-4982A4CCBFA4}"/>
              </a:ext>
            </a:extLst>
          </p:cNvPr>
          <p:cNvSpPr txBox="1"/>
          <p:nvPr/>
        </p:nvSpPr>
        <p:spPr>
          <a:xfrm>
            <a:off x="7600947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0.9175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C00E28-31DE-5BB5-CA6A-F2FBBAD05930}"/>
              </a:ext>
            </a:extLst>
          </p:cNvPr>
          <p:cNvSpPr txBox="1"/>
          <p:nvPr/>
        </p:nvSpPr>
        <p:spPr>
          <a:xfrm>
            <a:off x="8611435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0.8784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A0ECDE7-F7EF-6C90-B0EF-7F09D094B796}"/>
              </a:ext>
            </a:extLst>
          </p:cNvPr>
          <p:cNvSpPr txBox="1"/>
          <p:nvPr/>
        </p:nvSpPr>
        <p:spPr>
          <a:xfrm>
            <a:off x="9621924" y="2392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0.0564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770076D-8D19-70F0-1F54-F84A4092E10F}"/>
              </a:ext>
            </a:extLst>
          </p:cNvPr>
          <p:cNvSpPr txBox="1"/>
          <p:nvPr/>
        </p:nvSpPr>
        <p:spPr>
          <a:xfrm>
            <a:off x="3927896" y="31420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0.6283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934C5E7-30ED-155A-9D5A-0077959304E7}"/>
              </a:ext>
            </a:extLst>
          </p:cNvPr>
          <p:cNvSpPr txBox="1"/>
          <p:nvPr/>
        </p:nvSpPr>
        <p:spPr>
          <a:xfrm>
            <a:off x="4938384" y="314246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0.0776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CEC88B3-5D33-4FD4-13B9-BD3C8444F967}"/>
              </a:ext>
            </a:extLst>
          </p:cNvPr>
          <p:cNvSpPr txBox="1"/>
          <p:nvPr/>
        </p:nvSpPr>
        <p:spPr>
          <a:xfrm>
            <a:off x="5948873" y="31426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0.0006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5D32DFB-0CF6-256F-735F-CB6A0BAD8607}"/>
              </a:ext>
            </a:extLst>
          </p:cNvPr>
          <p:cNvSpPr txBox="1"/>
          <p:nvPr/>
        </p:nvSpPr>
        <p:spPr>
          <a:xfrm>
            <a:off x="7600947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0.6303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CF7A29E-D6CE-403D-E7E7-7C9F78428EF8}"/>
              </a:ext>
            </a:extLst>
          </p:cNvPr>
          <p:cNvSpPr txBox="1"/>
          <p:nvPr/>
        </p:nvSpPr>
        <p:spPr>
          <a:xfrm>
            <a:off x="8611435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0.0771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96A9A9D-E9A9-DFF3-5D1E-FE460CD1DD27}"/>
              </a:ext>
            </a:extLst>
          </p:cNvPr>
          <p:cNvSpPr txBox="1"/>
          <p:nvPr/>
        </p:nvSpPr>
        <p:spPr>
          <a:xfrm>
            <a:off x="9621924" y="314221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0.0005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0F8AC8C-8AC5-6FCC-2377-DD5F35613A53}"/>
              </a:ext>
            </a:extLst>
          </p:cNvPr>
          <p:cNvSpPr txBox="1"/>
          <p:nvPr/>
        </p:nvSpPr>
        <p:spPr>
          <a:xfrm>
            <a:off x="3927896" y="394272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0.9639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A1A6C25-27AE-EF40-58CF-71AF9BEDDAF0}"/>
              </a:ext>
            </a:extLst>
          </p:cNvPr>
          <p:cNvSpPr txBox="1"/>
          <p:nvPr/>
        </p:nvSpPr>
        <p:spPr>
          <a:xfrm>
            <a:off x="4938384" y="394314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0.9240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74241DE-4AFF-30A8-FEC2-C1BE73CBA278}"/>
              </a:ext>
            </a:extLst>
          </p:cNvPr>
          <p:cNvSpPr txBox="1"/>
          <p:nvPr/>
        </p:nvSpPr>
        <p:spPr>
          <a:xfrm>
            <a:off x="5948873" y="39433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0.0091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5A76DC3-EBED-75B6-F959-95B675C9BB53}"/>
              </a:ext>
            </a:extLst>
          </p:cNvPr>
          <p:cNvSpPr txBox="1"/>
          <p:nvPr/>
        </p:nvSpPr>
        <p:spPr>
          <a:xfrm>
            <a:off x="7600947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0.9314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1000205-878E-68DF-BB79-46802F87757B}"/>
              </a:ext>
            </a:extLst>
          </p:cNvPr>
          <p:cNvSpPr txBox="1"/>
          <p:nvPr/>
        </p:nvSpPr>
        <p:spPr>
          <a:xfrm>
            <a:off x="8611435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0.8782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95CF477-FB4F-BA3E-E0DC-7212F7D134B4}"/>
              </a:ext>
            </a:extLst>
          </p:cNvPr>
          <p:cNvSpPr txBox="1"/>
          <p:nvPr/>
        </p:nvSpPr>
        <p:spPr>
          <a:xfrm>
            <a:off x="9621924" y="39428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0.0330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0D535B3-7CBB-783A-6F0C-2FC5EBA858F7}"/>
              </a:ext>
            </a:extLst>
          </p:cNvPr>
          <p:cNvSpPr txBox="1"/>
          <p:nvPr/>
        </p:nvSpPr>
        <p:spPr>
          <a:xfrm>
            <a:off x="3927896" y="47483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0.9436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586E6D-43D6-4BED-5DB5-3B55C6E8FA5C}"/>
              </a:ext>
            </a:extLst>
          </p:cNvPr>
          <p:cNvSpPr txBox="1"/>
          <p:nvPr/>
        </p:nvSpPr>
        <p:spPr>
          <a:xfrm>
            <a:off x="4938384" y="47488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0.9064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54F097F-FFCA-A3ED-665A-09FD216DC6C1}"/>
              </a:ext>
            </a:extLst>
          </p:cNvPr>
          <p:cNvSpPr txBox="1"/>
          <p:nvPr/>
        </p:nvSpPr>
        <p:spPr>
          <a:xfrm>
            <a:off x="5948873" y="47489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0.0331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5592935-3772-DFBC-90D5-923783FFADD0}"/>
              </a:ext>
            </a:extLst>
          </p:cNvPr>
          <p:cNvSpPr txBox="1"/>
          <p:nvPr/>
        </p:nvSpPr>
        <p:spPr>
          <a:xfrm>
            <a:off x="7600947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0.9193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16A8238-ABBC-ED40-F7E5-046D5739CD01}"/>
              </a:ext>
            </a:extLst>
          </p:cNvPr>
          <p:cNvSpPr txBox="1"/>
          <p:nvPr/>
        </p:nvSpPr>
        <p:spPr>
          <a:xfrm>
            <a:off x="8611435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0.8813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D5A6B47-B27D-0DBB-5B11-3475E267683F}"/>
              </a:ext>
            </a:extLst>
          </p:cNvPr>
          <p:cNvSpPr txBox="1"/>
          <p:nvPr/>
        </p:nvSpPr>
        <p:spPr>
          <a:xfrm>
            <a:off x="9621924" y="474855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0.0553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EC13E78-CBE5-408A-B65F-4375DB5081BC}"/>
              </a:ext>
            </a:extLst>
          </p:cNvPr>
          <p:cNvSpPr txBox="1"/>
          <p:nvPr/>
        </p:nvSpPr>
        <p:spPr>
          <a:xfrm>
            <a:off x="3927896" y="55400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0.9872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F22360-3D29-8DB0-04D6-5BAB5FC1DFA0}"/>
              </a:ext>
            </a:extLst>
          </p:cNvPr>
          <p:cNvSpPr txBox="1"/>
          <p:nvPr/>
        </p:nvSpPr>
        <p:spPr>
          <a:xfrm>
            <a:off x="4938384" y="554048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0.9752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C2C01B2-6840-A54F-5E36-FD8BF7CAFA02}"/>
              </a:ext>
            </a:extLst>
          </p:cNvPr>
          <p:cNvSpPr txBox="1"/>
          <p:nvPr/>
        </p:nvSpPr>
        <p:spPr>
          <a:xfrm>
            <a:off x="5948873" y="55406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0.0047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B47E4CA-16CE-691A-6021-DC76F5C18D25}"/>
              </a:ext>
            </a:extLst>
          </p:cNvPr>
          <p:cNvSpPr txBox="1"/>
          <p:nvPr/>
        </p:nvSpPr>
        <p:spPr>
          <a:xfrm>
            <a:off x="7600947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0.9578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06FE6E6-6EDB-B458-E2F8-9D30F1C1D18B}"/>
              </a:ext>
            </a:extLst>
          </p:cNvPr>
          <p:cNvSpPr txBox="1"/>
          <p:nvPr/>
        </p:nvSpPr>
        <p:spPr>
          <a:xfrm>
            <a:off x="8611435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0.9397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F7631DC-18A0-59F3-48A1-7D82063D62C1}"/>
              </a:ext>
            </a:extLst>
          </p:cNvPr>
          <p:cNvSpPr txBox="1"/>
          <p:nvPr/>
        </p:nvSpPr>
        <p:spPr>
          <a:xfrm>
            <a:off x="9621924" y="55402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0.0301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34599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Using our defined training datasets, we train a five decision tree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Decision Tree Classifier model to predict phishing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85C4B-4C16-B5D7-020F-1FBE4F3CEABD}"/>
              </a:ext>
            </a:extLst>
          </p:cNvPr>
          <p:cNvGrpSpPr/>
          <p:nvPr/>
        </p:nvGrpSpPr>
        <p:grpSpPr>
          <a:xfrm>
            <a:off x="494520" y="2289998"/>
            <a:ext cx="2831483" cy="471244"/>
            <a:chOff x="-124906" y="1734862"/>
            <a:chExt cx="2831483" cy="471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E25A4-D87C-166D-BE06-9AB804D9C403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1A426-76B8-7BEC-C9F4-0FA16EE4696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91093-46A1-D46E-0613-D4ACC64D9339}"/>
              </a:ext>
            </a:extLst>
          </p:cNvPr>
          <p:cNvGrpSpPr/>
          <p:nvPr/>
        </p:nvGrpSpPr>
        <p:grpSpPr>
          <a:xfrm>
            <a:off x="494520" y="3090677"/>
            <a:ext cx="2831483" cy="471244"/>
            <a:chOff x="-124906" y="1734862"/>
            <a:chExt cx="2831483" cy="47124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4F91C-3881-1772-14BB-F9C04A08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680F82-0948-A4E2-0144-19143F07677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04F22-01D3-EEF4-CFA9-9707BD1ABEC2}"/>
              </a:ext>
            </a:extLst>
          </p:cNvPr>
          <p:cNvGrpSpPr/>
          <p:nvPr/>
        </p:nvGrpSpPr>
        <p:grpSpPr>
          <a:xfrm>
            <a:off x="494520" y="3891356"/>
            <a:ext cx="2831483" cy="471244"/>
            <a:chOff x="-124906" y="1734862"/>
            <a:chExt cx="2831483" cy="4712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2F48D1-C1A6-5A57-9BFA-AF7780E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BF68D-438E-9173-49E9-1F72B05842B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7559B-AB26-2188-0211-0044E4F4D81C}"/>
              </a:ext>
            </a:extLst>
          </p:cNvPr>
          <p:cNvGrpSpPr/>
          <p:nvPr/>
        </p:nvGrpSpPr>
        <p:grpSpPr>
          <a:xfrm>
            <a:off x="494520" y="4692035"/>
            <a:ext cx="2831483" cy="471244"/>
            <a:chOff x="-124906" y="1734862"/>
            <a:chExt cx="2831483" cy="4712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88DB2F-0D89-C874-9A26-99C7BA2A4C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2AE7E-1921-E4C6-F0B4-50225E8B2B3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5492714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highlight>
                  <a:srgbClr val="FFFF00"/>
                </a:highlight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B54FBF4B-BE9C-91F6-B260-8D83FB37F563}"/>
              </a:ext>
            </a:extLst>
          </p:cNvPr>
          <p:cNvSpPr/>
          <p:nvPr/>
        </p:nvSpPr>
        <p:spPr>
          <a:xfrm>
            <a:off x="7136072" y="2423300"/>
            <a:ext cx="302217" cy="3122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4</a:t>
            </a:r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1C8247B3-90D3-F38D-8C10-2B74C78B30C0}"/>
              </a:ext>
            </a:extLst>
          </p:cNvPr>
          <p:cNvSpPr/>
          <p:nvPr/>
        </p:nvSpPr>
        <p:spPr>
          <a:xfrm>
            <a:off x="7136071" y="3170183"/>
            <a:ext cx="302217" cy="31223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5</a:t>
            </a: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ED6CE52A-CA53-456A-35B3-8268A8BC2463}"/>
              </a:ext>
            </a:extLst>
          </p:cNvPr>
          <p:cNvSpPr/>
          <p:nvPr/>
        </p:nvSpPr>
        <p:spPr>
          <a:xfrm>
            <a:off x="7136071" y="3970551"/>
            <a:ext cx="302217" cy="31223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2</a:t>
            </a:r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D4E785CF-2E2B-73A9-7008-9051D408F1B3}"/>
              </a:ext>
            </a:extLst>
          </p:cNvPr>
          <p:cNvSpPr/>
          <p:nvPr/>
        </p:nvSpPr>
        <p:spPr>
          <a:xfrm>
            <a:off x="7136071" y="4771541"/>
            <a:ext cx="302217" cy="3122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3</a:t>
            </a: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C897A8B7-1516-A530-2F97-18A29D31733E}"/>
              </a:ext>
            </a:extLst>
          </p:cNvPr>
          <p:cNvSpPr/>
          <p:nvPr/>
        </p:nvSpPr>
        <p:spPr>
          <a:xfrm>
            <a:off x="7136070" y="5572531"/>
            <a:ext cx="302217" cy="3122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32A0A3-F96D-4194-58E2-C7F47259FB22}"/>
              </a:ext>
            </a:extLst>
          </p:cNvPr>
          <p:cNvSpPr/>
          <p:nvPr/>
        </p:nvSpPr>
        <p:spPr>
          <a:xfrm>
            <a:off x="896705" y="5386111"/>
            <a:ext cx="9764860" cy="702274"/>
          </a:xfrm>
          <a:prstGeom prst="roundRect">
            <a:avLst/>
          </a:prstGeom>
          <a:noFill/>
          <a:ln w="28575">
            <a:solidFill>
              <a:srgbClr val="F18F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6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1B6DFA2C-D728-7795-E996-78C0933A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25" y="5386111"/>
            <a:ext cx="715767" cy="7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AA6F5-5FED-3B22-D380-68C29809F5B8}"/>
              </a:ext>
            </a:extLst>
          </p:cNvPr>
          <p:cNvSpPr txBox="1"/>
          <p:nvPr/>
        </p:nvSpPr>
        <p:spPr>
          <a:xfrm>
            <a:off x="3927896" y="23919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2264C-2858-3C19-FC79-56CBCD21904B}"/>
              </a:ext>
            </a:extLst>
          </p:cNvPr>
          <p:cNvSpPr txBox="1"/>
          <p:nvPr/>
        </p:nvSpPr>
        <p:spPr>
          <a:xfrm>
            <a:off x="4938384" y="239232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0.9064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29325-A652-6EE6-4C09-DB94BECACCEB}"/>
              </a:ext>
            </a:extLst>
          </p:cNvPr>
          <p:cNvSpPr txBox="1"/>
          <p:nvPr/>
        </p:nvSpPr>
        <p:spPr>
          <a:xfrm>
            <a:off x="5948873" y="23924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3B043-1FA8-1F9A-4D69-7858E761D946}"/>
              </a:ext>
            </a:extLst>
          </p:cNvPr>
          <p:cNvSpPr txBox="1"/>
          <p:nvPr/>
        </p:nvSpPr>
        <p:spPr>
          <a:xfrm>
            <a:off x="7600947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0.9175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5FA725-FE64-C8B0-F105-640BACA4FD61}"/>
              </a:ext>
            </a:extLst>
          </p:cNvPr>
          <p:cNvSpPr txBox="1"/>
          <p:nvPr/>
        </p:nvSpPr>
        <p:spPr>
          <a:xfrm>
            <a:off x="8611435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0.8784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5C38F3-8D46-C70E-F987-6587DD9CA055}"/>
              </a:ext>
            </a:extLst>
          </p:cNvPr>
          <p:cNvSpPr txBox="1"/>
          <p:nvPr/>
        </p:nvSpPr>
        <p:spPr>
          <a:xfrm>
            <a:off x="9621924" y="2392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0.0564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16FE0-7459-6026-9A59-C3FC0308C748}"/>
              </a:ext>
            </a:extLst>
          </p:cNvPr>
          <p:cNvSpPr txBox="1"/>
          <p:nvPr/>
        </p:nvSpPr>
        <p:spPr>
          <a:xfrm>
            <a:off x="3927896" y="31420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0.6283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1D9B1-B417-7F87-5B72-33A356A2FD6A}"/>
              </a:ext>
            </a:extLst>
          </p:cNvPr>
          <p:cNvSpPr txBox="1"/>
          <p:nvPr/>
        </p:nvSpPr>
        <p:spPr>
          <a:xfrm>
            <a:off x="4938384" y="314246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B2CDD0-4CA7-63E7-8C2C-7579852C6ECB}"/>
              </a:ext>
            </a:extLst>
          </p:cNvPr>
          <p:cNvSpPr txBox="1"/>
          <p:nvPr/>
        </p:nvSpPr>
        <p:spPr>
          <a:xfrm>
            <a:off x="5948873" y="31426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36555-6F1A-E91C-937F-DA8EE7E8D03E}"/>
              </a:ext>
            </a:extLst>
          </p:cNvPr>
          <p:cNvSpPr txBox="1"/>
          <p:nvPr/>
        </p:nvSpPr>
        <p:spPr>
          <a:xfrm>
            <a:off x="7600947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0.6303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16C86E-AF64-A33D-CE9F-8620E6CDC3C6}"/>
              </a:ext>
            </a:extLst>
          </p:cNvPr>
          <p:cNvSpPr txBox="1"/>
          <p:nvPr/>
        </p:nvSpPr>
        <p:spPr>
          <a:xfrm>
            <a:off x="8611435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0.0771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350DFA-EF2D-9399-A158-545AF104C6AA}"/>
              </a:ext>
            </a:extLst>
          </p:cNvPr>
          <p:cNvSpPr txBox="1"/>
          <p:nvPr/>
        </p:nvSpPr>
        <p:spPr>
          <a:xfrm>
            <a:off x="9621924" y="314221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DB8931-0B52-7023-4540-D992836FF85F}"/>
              </a:ext>
            </a:extLst>
          </p:cNvPr>
          <p:cNvSpPr txBox="1"/>
          <p:nvPr/>
        </p:nvSpPr>
        <p:spPr>
          <a:xfrm>
            <a:off x="3927896" y="394272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0.9639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A43724-B9EA-D7C3-ECA0-57A876095D58}"/>
              </a:ext>
            </a:extLst>
          </p:cNvPr>
          <p:cNvSpPr txBox="1"/>
          <p:nvPr/>
        </p:nvSpPr>
        <p:spPr>
          <a:xfrm>
            <a:off x="4938384" y="394314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0.9240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104C68-AF08-C4F2-3CD8-341179D7B2C2}"/>
              </a:ext>
            </a:extLst>
          </p:cNvPr>
          <p:cNvSpPr txBox="1"/>
          <p:nvPr/>
        </p:nvSpPr>
        <p:spPr>
          <a:xfrm>
            <a:off x="5948873" y="394331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0.0091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0466E0-6785-2B34-AD9B-12424820FAEC}"/>
              </a:ext>
            </a:extLst>
          </p:cNvPr>
          <p:cNvSpPr txBox="1"/>
          <p:nvPr/>
        </p:nvSpPr>
        <p:spPr>
          <a:xfrm>
            <a:off x="7600947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0.9314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58D87-6375-4361-2DD1-F77D53882370}"/>
              </a:ext>
            </a:extLst>
          </p:cNvPr>
          <p:cNvSpPr txBox="1"/>
          <p:nvPr/>
        </p:nvSpPr>
        <p:spPr>
          <a:xfrm>
            <a:off x="8611435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0.8782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446212-9636-1AFD-047C-15DD33F3F9E4}"/>
              </a:ext>
            </a:extLst>
          </p:cNvPr>
          <p:cNvSpPr txBox="1"/>
          <p:nvPr/>
        </p:nvSpPr>
        <p:spPr>
          <a:xfrm>
            <a:off x="9621924" y="39428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7D7CA-A97D-4D89-EA25-BF19376AC9A7}"/>
              </a:ext>
            </a:extLst>
          </p:cNvPr>
          <p:cNvSpPr txBox="1"/>
          <p:nvPr/>
        </p:nvSpPr>
        <p:spPr>
          <a:xfrm>
            <a:off x="3927896" y="47483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0.9436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AF660F-CB99-3CDB-3DAD-203C11B7097E}"/>
              </a:ext>
            </a:extLst>
          </p:cNvPr>
          <p:cNvSpPr txBox="1"/>
          <p:nvPr/>
        </p:nvSpPr>
        <p:spPr>
          <a:xfrm>
            <a:off x="4938384" y="47488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0.9064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216DE3-C6CE-C543-9602-C68EAF589411}"/>
              </a:ext>
            </a:extLst>
          </p:cNvPr>
          <p:cNvSpPr txBox="1"/>
          <p:nvPr/>
        </p:nvSpPr>
        <p:spPr>
          <a:xfrm>
            <a:off x="5948873" y="47489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0.0331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EA01EB-F225-EF9F-BF2B-9BC774B99D3A}"/>
              </a:ext>
            </a:extLst>
          </p:cNvPr>
          <p:cNvSpPr txBox="1"/>
          <p:nvPr/>
        </p:nvSpPr>
        <p:spPr>
          <a:xfrm>
            <a:off x="7600947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0.9193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92CBA8-CAC1-B338-AE22-E732C7FDB93B}"/>
              </a:ext>
            </a:extLst>
          </p:cNvPr>
          <p:cNvSpPr txBox="1"/>
          <p:nvPr/>
        </p:nvSpPr>
        <p:spPr>
          <a:xfrm>
            <a:off x="8611435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0.8813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0F2A7E-7766-1C99-8737-F4CB8EFC58AA}"/>
              </a:ext>
            </a:extLst>
          </p:cNvPr>
          <p:cNvSpPr txBox="1"/>
          <p:nvPr/>
        </p:nvSpPr>
        <p:spPr>
          <a:xfrm>
            <a:off x="9621924" y="474855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0.0553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E6FB87-9D45-38D0-B317-5D255F1C0D69}"/>
              </a:ext>
            </a:extLst>
          </p:cNvPr>
          <p:cNvSpPr txBox="1"/>
          <p:nvPr/>
        </p:nvSpPr>
        <p:spPr>
          <a:xfrm>
            <a:off x="3927896" y="55400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0.9872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ECE5A8A-59A4-7290-D36C-9FCC89ABFC0B}"/>
              </a:ext>
            </a:extLst>
          </p:cNvPr>
          <p:cNvSpPr txBox="1"/>
          <p:nvPr/>
        </p:nvSpPr>
        <p:spPr>
          <a:xfrm>
            <a:off x="4938384" y="554048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0.9752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B10D2B50-D1DD-B7B5-A578-33AA70123E3B}"/>
              </a:ext>
            </a:extLst>
          </p:cNvPr>
          <p:cNvSpPr txBox="1"/>
          <p:nvPr/>
        </p:nvSpPr>
        <p:spPr>
          <a:xfrm>
            <a:off x="5948873" y="55406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0.0047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1652AD67-19D6-1B99-F742-EF4326D484D8}"/>
              </a:ext>
            </a:extLst>
          </p:cNvPr>
          <p:cNvSpPr txBox="1"/>
          <p:nvPr/>
        </p:nvSpPr>
        <p:spPr>
          <a:xfrm>
            <a:off x="7600947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0.9578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7971E368-361A-B7E3-5692-5C3BC2E7E42B}"/>
              </a:ext>
            </a:extLst>
          </p:cNvPr>
          <p:cNvSpPr txBox="1"/>
          <p:nvPr/>
        </p:nvSpPr>
        <p:spPr>
          <a:xfrm>
            <a:off x="8611435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0.9397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F5C8CA33-223B-F324-A01C-C567263981A5}"/>
              </a:ext>
            </a:extLst>
          </p:cNvPr>
          <p:cNvSpPr txBox="1"/>
          <p:nvPr/>
        </p:nvSpPr>
        <p:spPr>
          <a:xfrm>
            <a:off x="9621924" y="55402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889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0" animBg="1"/>
      <p:bldP spid="1053" grpId="0" animBg="1"/>
      <p:bldP spid="1054" grpId="0" animBg="1"/>
      <p:bldP spid="1055" grpId="0" animBg="1"/>
      <p:bldP spid="1058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plot a confusion matrix to show prediction results on the train and test 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Training a Decision Tree Classifier model to predict phishing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494520" y="2413240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3A6D22-DF04-EC8A-A7E7-BA5B5886B963}"/>
              </a:ext>
            </a:extLst>
          </p:cNvPr>
          <p:cNvSpPr txBox="1"/>
          <p:nvPr/>
        </p:nvSpPr>
        <p:spPr>
          <a:xfrm>
            <a:off x="3905248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4420826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Train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4945290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4997977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FDB915-2E9F-1D66-8ABF-FD52DE519E7D}"/>
              </a:ext>
            </a:extLst>
          </p:cNvPr>
          <p:cNvSpPr txBox="1"/>
          <p:nvPr/>
        </p:nvSpPr>
        <p:spPr>
          <a:xfrm>
            <a:off x="5839594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618DB7-76FB-6097-6FA7-9454C9AB7051}"/>
              </a:ext>
            </a:extLst>
          </p:cNvPr>
          <p:cNvCxnSpPr>
            <a:cxnSpLocks/>
          </p:cNvCxnSpPr>
          <p:nvPr/>
        </p:nvCxnSpPr>
        <p:spPr>
          <a:xfrm>
            <a:off x="6008465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B7C86B-63CC-0099-2D1F-F712146EBECD}"/>
              </a:ext>
            </a:extLst>
          </p:cNvPr>
          <p:cNvCxnSpPr>
            <a:cxnSpLocks/>
          </p:cNvCxnSpPr>
          <p:nvPr/>
        </p:nvCxnSpPr>
        <p:spPr>
          <a:xfrm>
            <a:off x="3987488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21A00F-967B-03B6-9716-86793F7C5120}"/>
              </a:ext>
            </a:extLst>
          </p:cNvPr>
          <p:cNvSpPr txBox="1"/>
          <p:nvPr/>
        </p:nvSpPr>
        <p:spPr>
          <a:xfrm>
            <a:off x="7591423" y="1700363"/>
            <a:ext cx="9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highlight>
                  <a:srgbClr val="FFFF00"/>
                </a:highlight>
                <a:latin typeface="Avenir Next LT Pro" panose="020B0504020202020204" pitchFamily="34" charset="0"/>
              </a:rPr>
              <a:t>ACC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8107001" y="1212002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Test Dataset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8631465" y="1700363"/>
            <a:ext cx="8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TPR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25A255-36DA-BA1A-777E-21D6DA8134FE}"/>
              </a:ext>
            </a:extLst>
          </p:cNvPr>
          <p:cNvCxnSpPr>
            <a:cxnSpLocks/>
          </p:cNvCxnSpPr>
          <p:nvPr/>
        </p:nvCxnSpPr>
        <p:spPr>
          <a:xfrm>
            <a:off x="8684152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D2B94-B89F-1369-07E4-8A12D2BE7245}"/>
              </a:ext>
            </a:extLst>
          </p:cNvPr>
          <p:cNvSpPr txBox="1"/>
          <p:nvPr/>
        </p:nvSpPr>
        <p:spPr>
          <a:xfrm>
            <a:off x="9525769" y="1700363"/>
            <a:ext cx="11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FPR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CB9B0F1-DCDC-6F88-B003-B19A851F31F4}"/>
              </a:ext>
            </a:extLst>
          </p:cNvPr>
          <p:cNvCxnSpPr>
            <a:cxnSpLocks/>
          </p:cNvCxnSpPr>
          <p:nvPr/>
        </p:nvCxnSpPr>
        <p:spPr>
          <a:xfrm>
            <a:off x="9694640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15B9AE-B58A-4DC2-B764-2116D22C6BAE}"/>
              </a:ext>
            </a:extLst>
          </p:cNvPr>
          <p:cNvCxnSpPr>
            <a:cxnSpLocks/>
          </p:cNvCxnSpPr>
          <p:nvPr/>
        </p:nvCxnSpPr>
        <p:spPr>
          <a:xfrm>
            <a:off x="7673663" y="2152358"/>
            <a:ext cx="798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59937" y="6063140"/>
            <a:ext cx="5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TPR – True Positive Rate</a:t>
            </a:r>
          </a:p>
          <a:p>
            <a:r>
              <a:rPr lang="en-SG" sz="1200" i="1">
                <a:latin typeface="Avenir Next LT Pro" panose="020B0504020202020204" pitchFamily="34" charset="0"/>
              </a:rPr>
              <a:t>FPR- False Positive Rate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32A0A3-F96D-4194-58E2-C7F47259FB22}"/>
              </a:ext>
            </a:extLst>
          </p:cNvPr>
          <p:cNvSpPr/>
          <p:nvPr/>
        </p:nvSpPr>
        <p:spPr>
          <a:xfrm>
            <a:off x="896705" y="2306637"/>
            <a:ext cx="9764860" cy="702274"/>
          </a:xfrm>
          <a:prstGeom prst="roundRect">
            <a:avLst/>
          </a:prstGeom>
          <a:noFill/>
          <a:ln w="28575">
            <a:solidFill>
              <a:srgbClr val="F18F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6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1B6DFA2C-D728-7795-E996-78C0933A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25" y="2306637"/>
            <a:ext cx="715767" cy="7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7B7F0-AF48-846A-A252-3A5000A05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1"/>
          <a:stretch/>
        </p:blipFill>
        <p:spPr>
          <a:xfrm>
            <a:off x="2768925" y="3162452"/>
            <a:ext cx="6654150" cy="3588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D6E92-6C34-1F1C-AC3D-9F8A953C5C57}"/>
              </a:ext>
            </a:extLst>
          </p:cNvPr>
          <p:cNvSpPr txBox="1"/>
          <p:nvPr/>
        </p:nvSpPr>
        <p:spPr>
          <a:xfrm>
            <a:off x="3924991" y="247578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0.9872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721D9-A4F5-92AC-4164-F5FE7020A896}"/>
              </a:ext>
            </a:extLst>
          </p:cNvPr>
          <p:cNvSpPr txBox="1"/>
          <p:nvPr/>
        </p:nvSpPr>
        <p:spPr>
          <a:xfrm>
            <a:off x="4935479" y="247620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0.9752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35A43-D71F-8377-F62A-698FCC0DF5CC}"/>
              </a:ext>
            </a:extLst>
          </p:cNvPr>
          <p:cNvSpPr txBox="1"/>
          <p:nvPr/>
        </p:nvSpPr>
        <p:spPr>
          <a:xfrm>
            <a:off x="5945968" y="247636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0.0047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D3D38-A7E0-178E-33CE-4DE55EDE8FB0}"/>
              </a:ext>
            </a:extLst>
          </p:cNvPr>
          <p:cNvSpPr txBox="1"/>
          <p:nvPr/>
        </p:nvSpPr>
        <p:spPr>
          <a:xfrm>
            <a:off x="7598042" y="247536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highlight>
                  <a:srgbClr val="FFFF00"/>
                </a:highlight>
                <a:latin typeface="Avenir Next LT Pro" panose="020B0504020202020204" pitchFamily="34" charset="0"/>
              </a:rPr>
              <a:t>0.9578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1D82E-1D7A-4592-6363-068D69A19421}"/>
              </a:ext>
            </a:extLst>
          </p:cNvPr>
          <p:cNvSpPr txBox="1"/>
          <p:nvPr/>
        </p:nvSpPr>
        <p:spPr>
          <a:xfrm>
            <a:off x="8608530" y="247536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0.9397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D8DD4-515A-9268-8F30-64060DB36DF6}"/>
              </a:ext>
            </a:extLst>
          </p:cNvPr>
          <p:cNvSpPr txBox="1"/>
          <p:nvPr/>
        </p:nvSpPr>
        <p:spPr>
          <a:xfrm>
            <a:off x="9619019" y="247594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0.0301</a:t>
            </a:r>
          </a:p>
        </p:txBody>
      </p:sp>
    </p:spTree>
    <p:extLst>
      <p:ext uri="{BB962C8B-B14F-4D97-AF65-F5344CB8AC3E}">
        <p14:creationId xmlns:p14="http://schemas.microsoft.com/office/powerpoint/2010/main" val="82389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69B23F7D-7645-7D43-A360-336C90EBE32E}"/>
              </a:ext>
            </a:extLst>
          </p:cNvPr>
          <p:cNvSpPr txBox="1"/>
          <p:nvPr/>
        </p:nvSpPr>
        <p:spPr>
          <a:xfrm>
            <a:off x="3430852" y="23914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BF071A-5353-72C8-7E21-48F2F8C5BB41}"/>
              </a:ext>
            </a:extLst>
          </p:cNvPr>
          <p:cNvSpPr txBox="1"/>
          <p:nvPr/>
        </p:nvSpPr>
        <p:spPr>
          <a:xfrm>
            <a:off x="3430852" y="31416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0.6302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C626-C8AC-13C9-233E-A21E25E16E4E}"/>
              </a:ext>
            </a:extLst>
          </p:cNvPr>
          <p:cNvSpPr txBox="1"/>
          <p:nvPr/>
        </p:nvSpPr>
        <p:spPr>
          <a:xfrm>
            <a:off x="3430852" y="39423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0.7263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3A3A49-AC8D-D0A2-8F3A-205D1067C012}"/>
              </a:ext>
            </a:extLst>
          </p:cNvPr>
          <p:cNvSpPr txBox="1"/>
          <p:nvPr/>
        </p:nvSpPr>
        <p:spPr>
          <a:xfrm>
            <a:off x="3430852" y="47479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0.8485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E659DE-CE14-E06B-03A4-772C158F0A2B}"/>
              </a:ext>
            </a:extLst>
          </p:cNvPr>
          <p:cNvSpPr txBox="1"/>
          <p:nvPr/>
        </p:nvSpPr>
        <p:spPr>
          <a:xfrm>
            <a:off x="3430852" y="55396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Avenir Next LT Pro" panose="020B0504020202020204" pitchFamily="34" charset="0"/>
              </a:rPr>
              <a:t>0.8621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F1B85-7BCE-6EDB-AED4-E32F4A58B87A}"/>
              </a:ext>
            </a:extLst>
          </p:cNvPr>
          <p:cNvSpPr txBox="1"/>
          <p:nvPr/>
        </p:nvSpPr>
        <p:spPr>
          <a:xfrm>
            <a:off x="7813936" y="23914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latin typeface="Avenir Next LT Pro" panose="020B0504020202020204" pitchFamily="34" charset="0"/>
              </a:rPr>
              <a:t>0.9175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3655-90E2-8DC8-EBF8-D7D6CB14FA75}"/>
              </a:ext>
            </a:extLst>
          </p:cNvPr>
          <p:cNvSpPr txBox="1"/>
          <p:nvPr/>
        </p:nvSpPr>
        <p:spPr>
          <a:xfrm>
            <a:off x="7813936" y="314163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latin typeface="Avenir Next LT Pro" panose="020B0504020202020204" pitchFamily="34" charset="0"/>
              </a:rPr>
              <a:t>0.6303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5F8FD-45BD-CD48-E920-9FF4FFBC9875}"/>
              </a:ext>
            </a:extLst>
          </p:cNvPr>
          <p:cNvSpPr txBox="1"/>
          <p:nvPr/>
        </p:nvSpPr>
        <p:spPr>
          <a:xfrm>
            <a:off x="7813936" y="394231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latin typeface="Avenir Next LT Pro" panose="020B0504020202020204" pitchFamily="34" charset="0"/>
              </a:rPr>
              <a:t>0.9314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D8F46-9BDE-4FED-F2BE-3A171C96B1FD}"/>
              </a:ext>
            </a:extLst>
          </p:cNvPr>
          <p:cNvSpPr txBox="1"/>
          <p:nvPr/>
        </p:nvSpPr>
        <p:spPr>
          <a:xfrm>
            <a:off x="7813936" y="474797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latin typeface="Avenir Next LT Pro" panose="020B0504020202020204" pitchFamily="34" charset="0"/>
              </a:rPr>
              <a:t>0.9193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BD111-E0FF-CBD2-05CA-FDD7AD160314}"/>
              </a:ext>
            </a:extLst>
          </p:cNvPr>
          <p:cNvSpPr txBox="1"/>
          <p:nvPr/>
        </p:nvSpPr>
        <p:spPr>
          <a:xfrm>
            <a:off x="7813936" y="553965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D71440"/>
                </a:solidFill>
                <a:latin typeface="Avenir Next LT Pro" panose="020B0504020202020204" pitchFamily="34" charset="0"/>
              </a:rPr>
              <a:t>0.9578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compare the accuracy on test sets for both types of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Comparing Logistic Regression and Decision Tree Classifier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85C4B-4C16-B5D7-020F-1FBE4F3CEABD}"/>
              </a:ext>
            </a:extLst>
          </p:cNvPr>
          <p:cNvGrpSpPr/>
          <p:nvPr/>
        </p:nvGrpSpPr>
        <p:grpSpPr>
          <a:xfrm>
            <a:off x="-42316" y="2289998"/>
            <a:ext cx="2831483" cy="471244"/>
            <a:chOff x="-124906" y="1734862"/>
            <a:chExt cx="2831483" cy="4712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E25A4-D87C-166D-BE06-9AB804D9C403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1A426-76B8-7BEC-C9F4-0FA16EE4696F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1,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91093-46A1-D46E-0613-D4ACC64D9339}"/>
              </a:ext>
            </a:extLst>
          </p:cNvPr>
          <p:cNvGrpSpPr/>
          <p:nvPr/>
        </p:nvGrpSpPr>
        <p:grpSpPr>
          <a:xfrm>
            <a:off x="-42316" y="3090677"/>
            <a:ext cx="2831483" cy="471244"/>
            <a:chOff x="-124906" y="1734862"/>
            <a:chExt cx="2831483" cy="47124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4F91C-3881-1772-14BB-F9C04A08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680F82-0948-A4E2-0144-19143F07677B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2, 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04F22-01D3-EEF4-CFA9-9707BD1ABEC2}"/>
              </a:ext>
            </a:extLst>
          </p:cNvPr>
          <p:cNvGrpSpPr/>
          <p:nvPr/>
        </p:nvGrpSpPr>
        <p:grpSpPr>
          <a:xfrm>
            <a:off x="-42316" y="3891356"/>
            <a:ext cx="2831483" cy="471244"/>
            <a:chOff x="-124906" y="1734862"/>
            <a:chExt cx="2831483" cy="4712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2F48D1-C1A6-5A57-9BFA-AF7780E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2BF68D-438E-9173-49E9-1F72B05842B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3, 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7559B-AB26-2188-0211-0044E4F4D81C}"/>
              </a:ext>
            </a:extLst>
          </p:cNvPr>
          <p:cNvGrpSpPr/>
          <p:nvPr/>
        </p:nvGrpSpPr>
        <p:grpSpPr>
          <a:xfrm>
            <a:off x="-42316" y="4692035"/>
            <a:ext cx="2831483" cy="471244"/>
            <a:chOff x="-124906" y="1734862"/>
            <a:chExt cx="2831483" cy="4712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88DB2F-0D89-C874-9A26-99C7BA2A4C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2AE7E-1921-E4C6-F0B4-50225E8B2B37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4,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29DD6-BF44-C775-6B55-F0C71959D29D}"/>
              </a:ext>
            </a:extLst>
          </p:cNvPr>
          <p:cNvGrpSpPr/>
          <p:nvPr/>
        </p:nvGrpSpPr>
        <p:grpSpPr>
          <a:xfrm>
            <a:off x="-42316" y="5492714"/>
            <a:ext cx="2831483" cy="471244"/>
            <a:chOff x="-124906" y="1734862"/>
            <a:chExt cx="2831483" cy="4712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915E11-A36B-FA5C-BFA6-39020E6ED79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577" y="1734862"/>
              <a:ext cx="0" cy="4712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B339F-10B4-CACD-5B44-F9F46BDE562E}"/>
                </a:ext>
              </a:extLst>
            </p:cNvPr>
            <p:cNvSpPr txBox="1"/>
            <p:nvPr/>
          </p:nvSpPr>
          <p:spPr>
            <a:xfrm>
              <a:off x="-124906" y="1785818"/>
              <a:ext cx="261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latin typeface="Avenir Next LT Pro" panose="020B0504020202020204" pitchFamily="34" charset="0"/>
                </a:rPr>
                <a:t>Training Set 5, </a:t>
              </a:r>
              <a:r>
                <a:rPr lang="en-SG" b="1" i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N</a:t>
              </a:r>
              <a:r>
                <a:rPr lang="en-SG" b="1" i="1">
                  <a:solidFill>
                    <a:srgbClr val="456AE4"/>
                  </a:solidFill>
                  <a:latin typeface="Avenir Next LT Pro" panose="020B0504020202020204" pitchFamily="34" charset="0"/>
                </a:rPr>
                <a:t>C</a:t>
              </a:r>
              <a:r>
                <a:rPr lang="en-SG" b="1" i="1">
                  <a:solidFill>
                    <a:srgbClr val="8951F0"/>
                  </a:solidFill>
                  <a:latin typeface="Avenir Next LT Pro" panose="020B0504020202020204" pitchFamily="34" charset="0"/>
                </a:rPr>
                <a:t>F</a:t>
              </a:r>
              <a:endParaRPr lang="en-SG" i="1">
                <a:latin typeface="Avenir Next LT Pro" panose="020B050402020202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A697BC-870A-2263-2F72-CA3A35F55DE0}"/>
              </a:ext>
            </a:extLst>
          </p:cNvPr>
          <p:cNvSpPr txBox="1"/>
          <p:nvPr/>
        </p:nvSpPr>
        <p:spPr>
          <a:xfrm>
            <a:off x="2635653" y="1211047"/>
            <a:ext cx="250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Logistic Regression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3A272-6C50-62F8-3A55-EF8F62C64FF0}"/>
              </a:ext>
            </a:extLst>
          </p:cNvPr>
          <p:cNvSpPr txBox="1"/>
          <p:nvPr/>
        </p:nvSpPr>
        <p:spPr>
          <a:xfrm>
            <a:off x="3096830" y="1700363"/>
            <a:ext cx="15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 (Test)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D0AF95-F695-08E9-4565-72AF565E6738}"/>
              </a:ext>
            </a:extLst>
          </p:cNvPr>
          <p:cNvCxnSpPr>
            <a:cxnSpLocks/>
          </p:cNvCxnSpPr>
          <p:nvPr/>
        </p:nvCxnSpPr>
        <p:spPr>
          <a:xfrm>
            <a:off x="3173318" y="2152358"/>
            <a:ext cx="1432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668D8AD-8B8D-3732-4AC6-8EFD4A469BE4}"/>
              </a:ext>
            </a:extLst>
          </p:cNvPr>
          <p:cNvSpPr txBox="1"/>
          <p:nvPr/>
        </p:nvSpPr>
        <p:spPr>
          <a:xfrm>
            <a:off x="7296377" y="1211047"/>
            <a:ext cx="19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i="1">
                <a:latin typeface="Avenir Next LT Pro" panose="020B0504020202020204" pitchFamily="34" charset="0"/>
              </a:rPr>
              <a:t>Decision Trees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37C838-2040-8196-CF45-948DA72FC6D3}"/>
              </a:ext>
            </a:extLst>
          </p:cNvPr>
          <p:cNvSpPr txBox="1"/>
          <p:nvPr/>
        </p:nvSpPr>
        <p:spPr>
          <a:xfrm>
            <a:off x="7609239" y="1700363"/>
            <a:ext cx="132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Avenir Next LT Pro" panose="020B0504020202020204" pitchFamily="34" charset="0"/>
              </a:rPr>
              <a:t>ACC (Test)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D982097-DEBD-6AF7-D75F-15A8395B3DB7}"/>
              </a:ext>
            </a:extLst>
          </p:cNvPr>
          <p:cNvSpPr txBox="1"/>
          <p:nvPr/>
        </p:nvSpPr>
        <p:spPr>
          <a:xfrm>
            <a:off x="136340" y="6395305"/>
            <a:ext cx="33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>
                <a:latin typeface="Avenir Next LT Pro" panose="020B0504020202020204" pitchFamily="34" charset="0"/>
              </a:rPr>
              <a:t>ACC – Accuracy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4EE081-8DF0-FBD9-13CA-E4DBD07CC0DF}"/>
              </a:ext>
            </a:extLst>
          </p:cNvPr>
          <p:cNvCxnSpPr>
            <a:cxnSpLocks/>
          </p:cNvCxnSpPr>
          <p:nvPr/>
        </p:nvCxnSpPr>
        <p:spPr>
          <a:xfrm>
            <a:off x="7556402" y="2152358"/>
            <a:ext cx="1432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2B8DE1E-4808-02F1-ADFC-7153B9D34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1" t="5282" r="-84" b="4365"/>
          <a:stretch/>
        </p:blipFill>
        <p:spPr>
          <a:xfrm>
            <a:off x="9119007" y="2788955"/>
            <a:ext cx="2794942" cy="30150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2F05BD-2B40-EA2E-6C3E-5C86A2993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76" t="6425" b="4849"/>
          <a:stretch/>
        </p:blipFill>
        <p:spPr>
          <a:xfrm>
            <a:off x="4717888" y="2822883"/>
            <a:ext cx="2720095" cy="293735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9C6161-8288-FC43-29BE-9832C5CA1561}"/>
              </a:ext>
            </a:extLst>
          </p:cNvPr>
          <p:cNvCxnSpPr>
            <a:stCxn id="35" idx="3"/>
          </p:cNvCxnSpPr>
          <p:nvPr/>
        </p:nvCxnSpPr>
        <p:spPr>
          <a:xfrm flipV="1">
            <a:off x="4348091" y="5492714"/>
            <a:ext cx="465783" cy="231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506F1-1D0F-117B-C72E-A836B391DD5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812927" y="5539652"/>
            <a:ext cx="465783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0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https://huggingface.co/google-bert/bert-base-cased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Natural Language Processing of URLs to detect phishing URLs using Transformers (BERT)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Diving into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4784376" y="1393341"/>
            <a:ext cx="6674394" cy="100489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Transformers leverage an </a:t>
            </a:r>
            <a:r>
              <a:rPr lang="en-SG" sz="1600" b="1">
                <a:latin typeface="Avenir Next LT Pro"/>
                <a:cs typeface="Arial"/>
              </a:rPr>
              <a:t>attention mechanism </a:t>
            </a:r>
            <a:r>
              <a:rPr lang="en-SG" sz="1600">
                <a:latin typeface="Avenir Next LT Pro"/>
                <a:cs typeface="Arial"/>
              </a:rPr>
              <a:t>to effectively observe relationships between words.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FAB57-90AC-09E2-9021-166D1213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1"/>
          <a:stretch/>
        </p:blipFill>
        <p:spPr>
          <a:xfrm>
            <a:off x="819934" y="1277000"/>
            <a:ext cx="3828757" cy="5127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F9B05-0771-FFBE-B8D9-5965D8AD9DC0}"/>
              </a:ext>
            </a:extLst>
          </p:cNvPr>
          <p:cNvSpPr txBox="1"/>
          <p:nvPr/>
        </p:nvSpPr>
        <p:spPr>
          <a:xfrm>
            <a:off x="4784376" y="2657845"/>
            <a:ext cx="6674394" cy="19897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 b="1">
                <a:latin typeface="Avenir Next LT Pro"/>
                <a:cs typeface="Arial"/>
              </a:rPr>
              <a:t>BERT</a:t>
            </a:r>
            <a:r>
              <a:rPr lang="en-SG" sz="1600">
                <a:latin typeface="Avenir Next LT Pro"/>
                <a:cs typeface="Arial"/>
              </a:rPr>
              <a:t> (Bidirectional Encoder Representations from Transformers) was a revolutionary deep learning model capable of </a:t>
            </a:r>
            <a:r>
              <a:rPr lang="en-SG" sz="1600" b="1">
                <a:latin typeface="Avenir Next LT Pro"/>
                <a:cs typeface="Arial"/>
              </a:rPr>
              <a:t>contextual understanding </a:t>
            </a:r>
            <a:r>
              <a:rPr lang="en-SG" sz="1600">
                <a:latin typeface="Avenir Next LT Pro"/>
                <a:cs typeface="Arial"/>
              </a:rPr>
              <a:t>(left-to-right and right-to-left direction) of words due to its self-attention mechanism.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7E986-5123-869F-92F4-34E406437B70}"/>
              </a:ext>
            </a:extLst>
          </p:cNvPr>
          <p:cNvSpPr txBox="1"/>
          <p:nvPr/>
        </p:nvSpPr>
        <p:spPr>
          <a:xfrm>
            <a:off x="4784376" y="4907234"/>
            <a:ext cx="6674394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By attaching a </a:t>
            </a:r>
            <a:r>
              <a:rPr lang="en-SG" sz="1600" b="1">
                <a:latin typeface="Avenir Next LT Pro"/>
                <a:cs typeface="Arial"/>
              </a:rPr>
              <a:t>binary</a:t>
            </a:r>
            <a:r>
              <a:rPr lang="en-SG" sz="1600">
                <a:latin typeface="Avenir Next LT Pro"/>
                <a:cs typeface="Arial"/>
              </a:rPr>
              <a:t> </a:t>
            </a:r>
            <a:r>
              <a:rPr lang="en-SG" sz="1600" b="1">
                <a:latin typeface="Avenir Next LT Pro"/>
                <a:cs typeface="Arial"/>
              </a:rPr>
              <a:t>classification head </a:t>
            </a:r>
            <a:r>
              <a:rPr lang="en-SG" sz="1600">
                <a:latin typeface="Avenir Next LT Pro"/>
                <a:cs typeface="Arial"/>
              </a:rPr>
              <a:t>(linear layer after BERT output) and finetuning the BERT model, we can train a BERT model to “understand” URLs and determine if they are phishing.</a:t>
            </a:r>
          </a:p>
        </p:txBody>
      </p:sp>
    </p:spTree>
    <p:extLst>
      <p:ext uri="{BB962C8B-B14F-4D97-AF65-F5344CB8AC3E}">
        <p14:creationId xmlns:p14="http://schemas.microsoft.com/office/powerpoint/2010/main" val="287793490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https://www.kaggle.com/datasets/sid321axn/malicious-urls-dataset/data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used a dataset containing unprocessed URLs to directly leverage NLP techniques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Exploring a dataset with unparsed URLs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7296028" y="2073965"/>
            <a:ext cx="4349872" cy="100489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We obtain a dataset containing  651,191 URLs with the following distribution: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81851-DBD9-797F-4D67-AB32E1F3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" y="2576410"/>
            <a:ext cx="6198768" cy="2435231"/>
          </a:xfrm>
          <a:prstGeom prst="roundRect">
            <a:avLst>
              <a:gd name="adj" fmla="val 649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E4480-813A-4754-E00A-223AA3C0BCF9}"/>
              </a:ext>
            </a:extLst>
          </p:cNvPr>
          <p:cNvSpPr txBox="1"/>
          <p:nvPr/>
        </p:nvSpPr>
        <p:spPr>
          <a:xfrm>
            <a:off x="615923" y="5138294"/>
            <a:ext cx="589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>
                <a:latin typeface="Avenir Next LT Pro" panose="020B0504020202020204" pitchFamily="34" charset="0"/>
              </a:rPr>
              <a:t>*Output of </a:t>
            </a:r>
            <a:r>
              <a:rPr lang="en-SG" sz="1600" err="1">
                <a:latin typeface="Courier New" panose="02070309020205020404" pitchFamily="49" charset="0"/>
                <a:cs typeface="Courier New" panose="02070309020205020404" pitchFamily="49" charset="0"/>
              </a:rPr>
              <a:t>data.head</a:t>
            </a:r>
            <a:r>
              <a:rPr lang="en-SG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6B56A-35E9-5DBB-43AB-BE0F1DA6F622}"/>
              </a:ext>
            </a:extLst>
          </p:cNvPr>
          <p:cNvSpPr txBox="1"/>
          <p:nvPr/>
        </p:nvSpPr>
        <p:spPr>
          <a:xfrm>
            <a:off x="7296028" y="3177067"/>
            <a:ext cx="4349872" cy="19897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  <a:cs typeface="Arial"/>
              </a:rPr>
              <a:t>428103</a:t>
            </a:r>
            <a:r>
              <a:rPr lang="en-US" sz="1600">
                <a:latin typeface="Avenir Next LT Pro"/>
                <a:cs typeface="Arial"/>
              </a:rPr>
              <a:t> benign or safe URLs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  <a:cs typeface="Arial"/>
              </a:rPr>
              <a:t>96457</a:t>
            </a:r>
            <a:r>
              <a:rPr lang="en-US" sz="1600">
                <a:latin typeface="Avenir Next LT Pro"/>
                <a:cs typeface="Arial"/>
              </a:rPr>
              <a:t> defacement URLs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  <a:cs typeface="Arial"/>
              </a:rPr>
              <a:t>94111</a:t>
            </a:r>
            <a:r>
              <a:rPr lang="en-US" sz="1600">
                <a:latin typeface="Avenir Next LT Pro"/>
                <a:cs typeface="Arial"/>
              </a:rPr>
              <a:t> phishing URLs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  <a:cs typeface="Arial"/>
              </a:rPr>
              <a:t>32520</a:t>
            </a:r>
            <a:r>
              <a:rPr lang="en-US" sz="1600">
                <a:latin typeface="Avenir Next LT Pro"/>
                <a:cs typeface="Arial"/>
              </a:rPr>
              <a:t> malware URLs.</a:t>
            </a:r>
            <a:endParaRPr lang="en-SG" sz="1600">
              <a:latin typeface="Avenir Next LT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80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https://www.kaggle.com/datasets/sid321axn/malicious-urls-dataset/data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We preprocess the dataset to remove any irrelevant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Exploring a dataset with unparsed URLs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7155543" y="1990305"/>
            <a:ext cx="4533900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Since we are only concerned with identifying phishing websites, we </a:t>
            </a:r>
            <a:r>
              <a:rPr lang="en-US" sz="1600" b="1">
                <a:latin typeface="Avenir Next LT Pro"/>
                <a:cs typeface="Arial"/>
              </a:rPr>
              <a:t>clean the dataset </a:t>
            </a:r>
            <a:r>
              <a:rPr lang="en-US" sz="1600">
                <a:latin typeface="Avenir Next LT Pro"/>
                <a:cs typeface="Arial"/>
              </a:rPr>
              <a:t>by remove defacement and malware related URLs</a:t>
            </a:r>
            <a:endParaRPr lang="en-SG" sz="1600">
              <a:latin typeface="Avenir Next LT Pro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81851-DBD9-797F-4D67-AB32E1F3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" y="2576410"/>
            <a:ext cx="6198768" cy="2435231"/>
          </a:xfrm>
          <a:prstGeom prst="roundRect">
            <a:avLst>
              <a:gd name="adj" fmla="val 649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E4480-813A-4754-E00A-223AA3C0BCF9}"/>
              </a:ext>
            </a:extLst>
          </p:cNvPr>
          <p:cNvSpPr txBox="1"/>
          <p:nvPr/>
        </p:nvSpPr>
        <p:spPr>
          <a:xfrm>
            <a:off x="615923" y="5138294"/>
            <a:ext cx="589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>
                <a:latin typeface="Avenir Next LT Pro" panose="020B0504020202020204" pitchFamily="34" charset="0"/>
              </a:rPr>
              <a:t>*Output of </a:t>
            </a:r>
            <a:r>
              <a:rPr lang="en-SG" sz="1600" err="1">
                <a:latin typeface="Courier New" panose="02070309020205020404" pitchFamily="49" charset="0"/>
                <a:cs typeface="Courier New" panose="02070309020205020404" pitchFamily="49" charset="0"/>
              </a:rPr>
              <a:t>data.head</a:t>
            </a:r>
            <a:r>
              <a:rPr lang="en-SG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2662D-E8B9-8116-CBA2-865D6EAB4338}"/>
              </a:ext>
            </a:extLst>
          </p:cNvPr>
          <p:cNvSpPr txBox="1"/>
          <p:nvPr/>
        </p:nvSpPr>
        <p:spPr>
          <a:xfrm>
            <a:off x="7155543" y="3935228"/>
            <a:ext cx="4533900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To avoid </a:t>
            </a:r>
            <a:r>
              <a:rPr lang="en-SG" sz="1600" b="1">
                <a:latin typeface="Avenir Next LT Pro"/>
                <a:cs typeface="Arial"/>
              </a:rPr>
              <a:t>data imbalance and model bias</a:t>
            </a:r>
            <a:r>
              <a:rPr lang="en-SG" sz="1600">
                <a:latin typeface="Avenir Next LT Pro"/>
                <a:cs typeface="Arial"/>
              </a:rPr>
              <a:t>, we sample an equal amount of phishing and benign URLs (5000 each).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7B6FC-61AE-6906-D7BB-A93720BC9896}"/>
              </a:ext>
            </a:extLst>
          </p:cNvPr>
          <p:cNvCxnSpPr/>
          <p:nvPr/>
        </p:nvCxnSpPr>
        <p:spPr>
          <a:xfrm>
            <a:off x="814111" y="4330126"/>
            <a:ext cx="5695168" cy="0"/>
          </a:xfrm>
          <a:prstGeom prst="line">
            <a:avLst/>
          </a:prstGeom>
          <a:ln w="38100">
            <a:solidFill>
              <a:srgbClr val="D71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B4454-46F6-540C-A386-565935C00DDC}"/>
              </a:ext>
            </a:extLst>
          </p:cNvPr>
          <p:cNvCxnSpPr/>
          <p:nvPr/>
        </p:nvCxnSpPr>
        <p:spPr>
          <a:xfrm>
            <a:off x="814111" y="4683894"/>
            <a:ext cx="5695168" cy="0"/>
          </a:xfrm>
          <a:prstGeom prst="line">
            <a:avLst/>
          </a:prstGeom>
          <a:ln w="38100">
            <a:solidFill>
              <a:srgbClr val="D71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83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4387-65D7-442A-9883-0C95D370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71BD7-7557-EF4A-9C49-06EEFA0210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3"/>
              </a:rPr>
              <a:t>https://www.csa.gov.sg/Tips-Resource/publications/2023/singapore-cyber-landscape-2022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1EF1F-2D3B-050F-3E10-AFF4590BE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Phishing Incidence Rate in Singapore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27085C-3D07-D6A5-F5B1-304A44CE3B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Practical 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C007C-B185-8F71-1374-F0BC3BA2C694}"/>
              </a:ext>
            </a:extLst>
          </p:cNvPr>
          <p:cNvGrpSpPr/>
          <p:nvPr/>
        </p:nvGrpSpPr>
        <p:grpSpPr>
          <a:xfrm>
            <a:off x="1561682" y="2294524"/>
            <a:ext cx="2972638" cy="2850684"/>
            <a:chOff x="3840144" y="1514253"/>
            <a:chExt cx="4511710" cy="44112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648E18-C566-40F6-B12E-62BDBD7FAC73}"/>
                </a:ext>
              </a:extLst>
            </p:cNvPr>
            <p:cNvSpPr/>
            <p:nvPr/>
          </p:nvSpPr>
          <p:spPr>
            <a:xfrm>
              <a:off x="3840144" y="1514253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C6E292-E3D7-6A5F-0820-60AB84CA8335}"/>
                </a:ext>
              </a:extLst>
            </p:cNvPr>
            <p:cNvGrpSpPr/>
            <p:nvPr/>
          </p:nvGrpSpPr>
          <p:grpSpPr>
            <a:xfrm>
              <a:off x="3951065" y="2056718"/>
              <a:ext cx="4289863" cy="2837383"/>
              <a:chOff x="3951065" y="2056718"/>
              <a:chExt cx="4289863" cy="283738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90B0F-FA36-97B1-4519-1FA48D768845}"/>
                  </a:ext>
                </a:extLst>
              </p:cNvPr>
              <p:cNvSpPr txBox="1"/>
              <p:nvPr/>
            </p:nvSpPr>
            <p:spPr>
              <a:xfrm>
                <a:off x="4810275" y="2056718"/>
                <a:ext cx="2571446" cy="792976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SG" sz="1600">
                    <a:latin typeface="Avenir Next LT Pro"/>
                    <a:cs typeface="Arial"/>
                  </a:rPr>
                  <a:t>In 2021…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AB305-C2E8-EFA8-C75E-BE0B4AE4569C}"/>
                  </a:ext>
                </a:extLst>
              </p:cNvPr>
              <p:cNvSpPr txBox="1"/>
              <p:nvPr/>
            </p:nvSpPr>
            <p:spPr>
              <a:xfrm>
                <a:off x="3951065" y="2545633"/>
                <a:ext cx="4289863" cy="234846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4400">
                    <a:latin typeface="Avenir Next LT Pro Demi" panose="020B0704020202020204" pitchFamily="34" charset="0"/>
                    <a:cs typeface="Arial"/>
                  </a:rPr>
                  <a:t>3,100</a:t>
                </a:r>
                <a:endParaRPr lang="en-SG" sz="8800">
                  <a:latin typeface="Avenir Next LT Pro Demi" panose="020B0704020202020204" pitchFamily="34" charset="0"/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SG" sz="2000">
                    <a:latin typeface="Avenir Next LT Pro Demi" panose="020B0704020202020204" pitchFamily="34" charset="0"/>
                    <a:cs typeface="Arial"/>
                  </a:rPr>
                  <a:t>Phishing Attempts</a:t>
                </a:r>
                <a:endParaRPr lang="en-SG" sz="2000" b="1" u="sng">
                  <a:solidFill>
                    <a:srgbClr val="FF0000"/>
                  </a:solidFill>
                  <a:latin typeface="Avenir Next LT Pro Demi" panose="020B0704020202020204" pitchFamily="34" charset="0"/>
                  <a:cs typeface="Arial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F4914F-A8D5-884A-240F-B46B414A3DEE}"/>
              </a:ext>
            </a:extLst>
          </p:cNvPr>
          <p:cNvGrpSpPr/>
          <p:nvPr/>
        </p:nvGrpSpPr>
        <p:grpSpPr>
          <a:xfrm>
            <a:off x="6096000" y="1514254"/>
            <a:ext cx="4511710" cy="4411227"/>
            <a:chOff x="11553928" y="1514253"/>
            <a:chExt cx="4511710" cy="44112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B7B66E-F034-55B2-40B9-4FB173AC2B50}"/>
                </a:ext>
              </a:extLst>
            </p:cNvPr>
            <p:cNvSpPr/>
            <p:nvPr/>
          </p:nvSpPr>
          <p:spPr>
            <a:xfrm>
              <a:off x="11553928" y="1514253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D477C1-46DE-E3ED-4A8A-812CC0D05604}"/>
                </a:ext>
              </a:extLst>
            </p:cNvPr>
            <p:cNvGrpSpPr/>
            <p:nvPr/>
          </p:nvGrpSpPr>
          <p:grpSpPr>
            <a:xfrm>
              <a:off x="11664852" y="1940758"/>
              <a:ext cx="4289863" cy="3045770"/>
              <a:chOff x="3951068" y="1940758"/>
              <a:chExt cx="4289863" cy="3045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776BF5-96D3-4428-127E-FC34A58592A3}"/>
                  </a:ext>
                </a:extLst>
              </p:cNvPr>
              <p:cNvSpPr txBox="1"/>
              <p:nvPr/>
            </p:nvSpPr>
            <p:spPr>
              <a:xfrm>
                <a:off x="5551645" y="1940758"/>
                <a:ext cx="1088708" cy="51244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SG" sz="1600">
                    <a:latin typeface="Avenir Next LT Pro"/>
                    <a:cs typeface="Arial"/>
                  </a:rPr>
                  <a:t>In 2022…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3EE0C-B381-2693-6462-5DEB10230B73}"/>
                  </a:ext>
                </a:extLst>
              </p:cNvPr>
              <p:cNvSpPr txBox="1"/>
              <p:nvPr/>
            </p:nvSpPr>
            <p:spPr>
              <a:xfrm>
                <a:off x="3951068" y="2453206"/>
                <a:ext cx="4289863" cy="253332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8800">
                    <a:solidFill>
                      <a:srgbClr val="D71440"/>
                    </a:solidFill>
                    <a:latin typeface="Avenir Next LT Pro Demi" panose="020B0704020202020204" pitchFamily="34" charset="0"/>
                    <a:cs typeface="Arial"/>
                  </a:rPr>
                  <a:t>8,500</a:t>
                </a:r>
                <a:r>
                  <a:rPr lang="en-SG" sz="8800">
                    <a:latin typeface="Avenir Next LT Pro Demi" panose="020B0704020202020204" pitchFamily="34" charset="0"/>
                    <a:cs typeface="Arial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2000">
                    <a:latin typeface="Avenir Next LT Pro Demi" panose="020B0704020202020204" pitchFamily="34" charset="0"/>
                    <a:cs typeface="Arial"/>
                  </a:rPr>
                  <a:t>Phishing Attempts</a:t>
                </a:r>
                <a:endParaRPr lang="en-SG" sz="2000" b="1" u="sng">
                  <a:solidFill>
                    <a:srgbClr val="FF0000"/>
                  </a:solidFill>
                  <a:latin typeface="Avenir Next LT Pro Demi" panose="020B0704020202020204" pitchFamily="34" charset="0"/>
                  <a:cs typeface="Arial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FAF52E-5E7C-1896-FDBD-A08C99D50426}"/>
              </a:ext>
            </a:extLst>
          </p:cNvPr>
          <p:cNvGrpSpPr/>
          <p:nvPr/>
        </p:nvGrpSpPr>
        <p:grpSpPr>
          <a:xfrm>
            <a:off x="961984" y="-4459735"/>
            <a:ext cx="9645726" cy="4411227"/>
            <a:chOff x="961984" y="1514254"/>
            <a:chExt cx="9645726" cy="441122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360AF4-28E0-6E00-F469-0FB841A35002}"/>
                </a:ext>
              </a:extLst>
            </p:cNvPr>
            <p:cNvSpPr/>
            <p:nvPr/>
          </p:nvSpPr>
          <p:spPr>
            <a:xfrm>
              <a:off x="961984" y="1514254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3FD92-3160-A02F-340E-A4A0C6A909AB}"/>
                </a:ext>
              </a:extLst>
            </p:cNvPr>
            <p:cNvSpPr/>
            <p:nvPr/>
          </p:nvSpPr>
          <p:spPr>
            <a:xfrm>
              <a:off x="6096000" y="1514254"/>
              <a:ext cx="4511710" cy="44112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D35923-B443-8FCF-B764-F7AFFEE607A8}"/>
                </a:ext>
              </a:extLst>
            </p:cNvPr>
            <p:cNvGrpSpPr/>
            <p:nvPr/>
          </p:nvGrpSpPr>
          <p:grpSpPr>
            <a:xfrm>
              <a:off x="1072908" y="2162339"/>
              <a:ext cx="9423878" cy="2533322"/>
              <a:chOff x="1072908" y="2331380"/>
              <a:chExt cx="9423878" cy="253332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A04737-6C62-FC5E-6FB8-BCB530E0E62A}"/>
                  </a:ext>
                </a:extLst>
              </p:cNvPr>
              <p:cNvSpPr txBox="1"/>
              <p:nvPr/>
            </p:nvSpPr>
            <p:spPr>
              <a:xfrm>
                <a:off x="6206923" y="2331380"/>
                <a:ext cx="4289863" cy="253332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8800">
                    <a:latin typeface="Avenir Next LT Pro Demi" panose="020B0704020202020204" pitchFamily="34" charset="0"/>
                    <a:cs typeface="Arial"/>
                  </a:rPr>
                  <a:t>98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2000" b="1">
                    <a:latin typeface="Avenir Next LT Pro Demi" panose="020B0704020202020204" pitchFamily="34" charset="0"/>
                    <a:cs typeface="Arial"/>
                  </a:rPr>
                  <a:t>Security Advisories Published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6979E8-7FF0-DA4A-B5EA-C3F1803336D6}"/>
                  </a:ext>
                </a:extLst>
              </p:cNvPr>
              <p:cNvSpPr txBox="1"/>
              <p:nvPr/>
            </p:nvSpPr>
            <p:spPr>
              <a:xfrm>
                <a:off x="1072908" y="2331380"/>
                <a:ext cx="4289863" cy="2533322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8800">
                    <a:latin typeface="Avenir Next LT Pro Demi" panose="020B0704020202020204" pitchFamily="34" charset="0"/>
                    <a:cs typeface="Arial"/>
                  </a:rPr>
                  <a:t>2,918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2000">
                    <a:latin typeface="Avenir Next LT Pro Demi" panose="020B0704020202020204" pitchFamily="34" charset="0"/>
                    <a:cs typeface="Arial"/>
                  </a:rPr>
                  <a:t>Phishing Websites Taken Down</a:t>
                </a:r>
                <a:endParaRPr lang="en-SG" sz="2000" b="1" u="sng">
                  <a:solidFill>
                    <a:srgbClr val="FF0000"/>
                  </a:solidFill>
                  <a:latin typeface="Avenir Next LT Pro Demi" panose="020B0704020202020204" pitchFamily="34" charset="0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218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To prepare URLs for fine-tuning Transformers, we first encode them into tokens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</a:t>
            </a:r>
            <a:r>
              <a:rPr lang="en-US" err="1"/>
              <a:t>Tokenising</a:t>
            </a:r>
            <a:r>
              <a:rPr lang="en-US"/>
              <a:t> unparsed URLs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822581" y="1474845"/>
            <a:ext cx="10685310" cy="5124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For Transformers to “understand” URLs, we first need to tokenise the URLs into a suitable representation.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AB132-9B1A-342E-F1D0-84211432FF70}"/>
              </a:ext>
            </a:extLst>
          </p:cNvPr>
          <p:cNvSpPr txBox="1"/>
          <p:nvPr/>
        </p:nvSpPr>
        <p:spPr>
          <a:xfrm>
            <a:off x="822581" y="2153379"/>
            <a:ext cx="6733919" cy="56496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b="1">
                <a:solidFill>
                  <a:srgbClr val="456AE4"/>
                </a:solidFill>
                <a:latin typeface="Avenir Next LT Pro"/>
                <a:cs typeface="Arial"/>
              </a:rPr>
              <a:t>BERT’s Sub-word Tokenizer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6E9B6-62B9-A3CC-8CF4-C80DABE7C973}"/>
              </a:ext>
            </a:extLst>
          </p:cNvPr>
          <p:cNvSpPr txBox="1"/>
          <p:nvPr/>
        </p:nvSpPr>
        <p:spPr>
          <a:xfrm>
            <a:off x="822581" y="2716319"/>
            <a:ext cx="10185522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BERT uses a </a:t>
            </a:r>
            <a:r>
              <a:rPr lang="en-SG" sz="1600" b="1">
                <a:latin typeface="Avenir Next LT Pro"/>
                <a:cs typeface="Arial"/>
              </a:rPr>
              <a:t>sub-word tokenization algorithm </a:t>
            </a:r>
            <a:r>
              <a:rPr lang="en-SG" sz="1600">
                <a:latin typeface="Avenir Next LT Pro"/>
                <a:cs typeface="Arial"/>
              </a:rPr>
              <a:t>to decompose long strings into meaningful sub-words that allows the model to learn context-dependent representations.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600">
                <a:latin typeface="Avenir Next LT Pro"/>
                <a:cs typeface="Arial"/>
              </a:rPr>
              <a:t>Suitable for URLs  as they are often single strings (Poor performance with word-level tokenizers).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03C2-F5B8-6E9D-6E83-B118848B8F02}"/>
              </a:ext>
            </a:extLst>
          </p:cNvPr>
          <p:cNvSpPr txBox="1"/>
          <p:nvPr/>
        </p:nvSpPr>
        <p:spPr>
          <a:xfrm>
            <a:off x="822581" y="4494110"/>
            <a:ext cx="6733919" cy="56496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b="1">
                <a:latin typeface="Avenir Next LT Pro"/>
                <a:cs typeface="Arial"/>
              </a:rPr>
              <a:t>URL input: </a:t>
            </a:r>
            <a:r>
              <a:rPr lang="en-SG" b="0" i="0">
                <a:effectLst/>
                <a:latin typeface="Consolas" panose="020B0609020204030204" pitchFamily="49" charset="0"/>
              </a:rPr>
              <a:t>br-icloud.com.br</a:t>
            </a:r>
            <a:endParaRPr lang="en-SG">
              <a:latin typeface="Avenir Next LT Pro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A919C-6B28-E1A6-4DFF-26B34292D73D}"/>
              </a:ext>
            </a:extLst>
          </p:cNvPr>
          <p:cNvSpPr txBox="1"/>
          <p:nvPr/>
        </p:nvSpPr>
        <p:spPr>
          <a:xfrm>
            <a:off x="822581" y="5059073"/>
            <a:ext cx="10610510" cy="56675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b="1">
                <a:latin typeface="Avenir Next LT Pro"/>
                <a:cs typeface="Arial"/>
              </a:rPr>
              <a:t>Tokenised URL: </a:t>
            </a:r>
            <a:r>
              <a:rPr lang="en-SG" b="0" i="0">
                <a:effectLst/>
                <a:latin typeface="Consolas" panose="020B0609020204030204" pitchFamily="49" charset="0"/>
              </a:rPr>
              <a:t>['</a:t>
            </a:r>
            <a:r>
              <a:rPr lang="en-SG" b="0" i="0" err="1">
                <a:effectLst/>
                <a:latin typeface="Consolas" panose="020B0609020204030204" pitchFamily="49" charset="0"/>
              </a:rPr>
              <a:t>br</a:t>
            </a:r>
            <a:r>
              <a:rPr lang="en-SG" b="0" i="0">
                <a:effectLst/>
                <a:latin typeface="Consolas" panose="020B0609020204030204" pitchFamily="49" charset="0"/>
              </a:rPr>
              <a:t>', '-', '</a:t>
            </a:r>
            <a:r>
              <a:rPr lang="en-SG" b="0" i="0" err="1">
                <a:effectLst/>
                <a:latin typeface="Consolas" panose="020B0609020204030204" pitchFamily="49" charset="0"/>
              </a:rPr>
              <a:t>i</a:t>
            </a:r>
            <a:r>
              <a:rPr lang="en-SG" b="0" i="0">
                <a:effectLst/>
                <a:latin typeface="Consolas" panose="020B0609020204030204" pitchFamily="49" charset="0"/>
              </a:rPr>
              <a:t>', '##c', '##</a:t>
            </a:r>
            <a:r>
              <a:rPr lang="en-SG" b="0" i="0" err="1">
                <a:effectLst/>
                <a:latin typeface="Consolas" panose="020B0609020204030204" pitchFamily="49" charset="0"/>
              </a:rPr>
              <a:t>lou</a:t>
            </a:r>
            <a:r>
              <a:rPr lang="en-SG" b="0" i="0">
                <a:effectLst/>
                <a:latin typeface="Consolas" panose="020B0609020204030204" pitchFamily="49" charset="0"/>
              </a:rPr>
              <a:t>', '##d', '.', 'com', '.', '</a:t>
            </a:r>
            <a:r>
              <a:rPr lang="en-SG" b="0" i="0" err="1">
                <a:effectLst/>
                <a:latin typeface="Consolas" panose="020B0609020204030204" pitchFamily="49" charset="0"/>
              </a:rPr>
              <a:t>br</a:t>
            </a:r>
            <a:r>
              <a:rPr lang="en-SG" b="0" i="0">
                <a:effectLst/>
                <a:latin typeface="Consolas" panose="020B0609020204030204" pitchFamily="49" charset="0"/>
              </a:rPr>
              <a:t>']</a:t>
            </a:r>
            <a:endParaRPr lang="en-SG">
              <a:latin typeface="Avenir Next LT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43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After </a:t>
            </a:r>
            <a:r>
              <a:rPr lang="en-US" err="1"/>
              <a:t>tokenising</a:t>
            </a:r>
            <a:r>
              <a:rPr lang="en-US"/>
              <a:t> all URLs, we finetune the BERT model across 3 epochs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Finetuning the BERT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5803778" y="2284188"/>
            <a:ext cx="5480172" cy="14973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Using the tokenized outputs of our training data, we split the training data by an </a:t>
            </a:r>
            <a:r>
              <a:rPr lang="en-SG" sz="1600" b="1">
                <a:latin typeface="Avenir Next LT Pro"/>
                <a:cs typeface="Arial"/>
              </a:rPr>
              <a:t>80/20 train/split ratio </a:t>
            </a:r>
            <a:r>
              <a:rPr lang="en-SG" sz="1600">
                <a:latin typeface="Avenir Next LT Pro"/>
                <a:cs typeface="Arial"/>
              </a:rPr>
              <a:t>and finetune the BERT model.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41F47-EAFC-AF44-0931-A901E65A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01" y="2089989"/>
            <a:ext cx="4472491" cy="3421811"/>
          </a:xfrm>
          <a:prstGeom prst="roundRect">
            <a:avLst>
              <a:gd name="adj" fmla="val 783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2B8F4-182F-9960-A694-8932F8803ED4}"/>
              </a:ext>
            </a:extLst>
          </p:cNvPr>
          <p:cNvSpPr txBox="1"/>
          <p:nvPr/>
        </p:nvSpPr>
        <p:spPr>
          <a:xfrm>
            <a:off x="5803778" y="4150656"/>
            <a:ext cx="5480172" cy="100489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The model was </a:t>
            </a:r>
            <a:r>
              <a:rPr lang="en-SG" sz="1600" b="1">
                <a:latin typeface="Avenir Next LT Pro"/>
                <a:cs typeface="Arial"/>
              </a:rPr>
              <a:t>finetuned</a:t>
            </a:r>
            <a:r>
              <a:rPr lang="en-SG" sz="1600">
                <a:latin typeface="Avenir Next LT Pro"/>
                <a:cs typeface="Arial"/>
              </a:rPr>
              <a:t> on our dataset over </a:t>
            </a:r>
            <a:r>
              <a:rPr lang="en-SG" sz="1600" b="1">
                <a:latin typeface="Avenir Next LT Pro"/>
                <a:cs typeface="Arial"/>
              </a:rPr>
              <a:t>3 epochs </a:t>
            </a:r>
            <a:r>
              <a:rPr lang="en-SG" sz="1600">
                <a:latin typeface="Avenir Next LT Pro"/>
                <a:cs typeface="Arial"/>
              </a:rPr>
              <a:t>with a </a:t>
            </a:r>
            <a:r>
              <a:rPr lang="en-SG" sz="1600" b="1">
                <a:latin typeface="Avenir Next LT Pro"/>
                <a:cs typeface="Arial"/>
              </a:rPr>
              <a:t>batch size of 32 </a:t>
            </a:r>
            <a:r>
              <a:rPr lang="en-SG" sz="1600">
                <a:latin typeface="Avenir Next LT Pro"/>
                <a:cs typeface="Arial"/>
              </a:rPr>
              <a:t>and </a:t>
            </a:r>
            <a:r>
              <a:rPr lang="en-SG" sz="1600" b="1">
                <a:latin typeface="Avenir Next LT Pro"/>
                <a:cs typeface="Arial"/>
              </a:rPr>
              <a:t>learning rate of 0.00005.</a:t>
            </a:r>
          </a:p>
        </p:txBody>
      </p:sp>
    </p:spTree>
    <p:extLst>
      <p:ext uri="{BB962C8B-B14F-4D97-AF65-F5344CB8AC3E}">
        <p14:creationId xmlns:p14="http://schemas.microsoft.com/office/powerpoint/2010/main" val="93747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After </a:t>
            </a:r>
            <a:r>
              <a:rPr lang="en-US" err="1"/>
              <a:t>tokenising</a:t>
            </a:r>
            <a:r>
              <a:rPr lang="en-US"/>
              <a:t> all URLs, we finetune the BERT model across 3 epochs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Finetuning the BERT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2B8F4-182F-9960-A694-8932F8803ED4}"/>
              </a:ext>
            </a:extLst>
          </p:cNvPr>
          <p:cNvSpPr txBox="1"/>
          <p:nvPr/>
        </p:nvSpPr>
        <p:spPr>
          <a:xfrm>
            <a:off x="1406524" y="5831723"/>
            <a:ext cx="9378950" cy="5124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Above shows our training loss and evaluation loss as the BERT model was finetuned.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C5DF2-0226-0647-B4E1-CA35DAF8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57" y="1192412"/>
            <a:ext cx="8275785" cy="44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By just training on raw dataset, we obtained good performance on predicting phishing URLs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Beyond the coursework – Evaluating the BERT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7010278" y="2499764"/>
            <a:ext cx="3010022" cy="5124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Accuracy (Test): 0.9406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434DC-E3FA-E03F-0595-26FA6CAF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29"/>
          <a:stretch/>
        </p:blipFill>
        <p:spPr>
          <a:xfrm>
            <a:off x="763587" y="1590861"/>
            <a:ext cx="5173663" cy="4459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7999A-F192-92BF-824B-54B48AA6C2CE}"/>
              </a:ext>
            </a:extLst>
          </p:cNvPr>
          <p:cNvSpPr txBox="1"/>
          <p:nvPr/>
        </p:nvSpPr>
        <p:spPr>
          <a:xfrm>
            <a:off x="7010278" y="3012212"/>
            <a:ext cx="3010022" cy="5124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600">
                <a:latin typeface="Avenir Next LT Pro"/>
                <a:cs typeface="Arial"/>
              </a:rPr>
              <a:t>F1 Score (Test): 0.9415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6AF64-BB4C-1D37-BBAB-A6361C9C5C5E}"/>
              </a:ext>
            </a:extLst>
          </p:cNvPr>
          <p:cNvSpPr txBox="1"/>
          <p:nvPr/>
        </p:nvSpPr>
        <p:spPr>
          <a:xfrm>
            <a:off x="6603878" y="1934801"/>
            <a:ext cx="3010022" cy="56496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b="1">
                <a:latin typeface="Avenir Next LT Pro"/>
                <a:cs typeface="Arial"/>
              </a:rPr>
              <a:t>Model Performance: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98C67C-F2BD-7B7C-1C04-39FECAB8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113" y="3077068"/>
            <a:ext cx="1892300" cy="500107"/>
          </a:xfrm>
          <a:prstGeom prst="roundRect">
            <a:avLst>
              <a:gd name="adj" fmla="val 11261"/>
            </a:avLst>
          </a:prstGeom>
          <a:ln>
            <a:solidFill>
              <a:schemeClr val="tx1"/>
            </a:solidFill>
            <a:prstDash val="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D5D9E3-8566-B566-A36E-9EFBFAF4CDA4}"/>
              </a:ext>
            </a:extLst>
          </p:cNvPr>
          <p:cNvSpPr txBox="1"/>
          <p:nvPr/>
        </p:nvSpPr>
        <p:spPr>
          <a:xfrm>
            <a:off x="7010279" y="3649575"/>
            <a:ext cx="4591172" cy="61516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>
                <a:latin typeface="Avenir Next LT Pro"/>
                <a:cs typeface="Arial"/>
              </a:rPr>
              <a:t>*F1 score is a harmonic mean of precision and recall, providing a balance between both metrics. </a:t>
            </a:r>
            <a:endParaRPr lang="en-SG" sz="1200" i="1">
              <a:latin typeface="Avenir Next LT Pro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21F9E-E06C-AB1A-85B7-9CC5575B8E80}"/>
              </a:ext>
            </a:extLst>
          </p:cNvPr>
          <p:cNvSpPr txBox="1"/>
          <p:nvPr/>
        </p:nvSpPr>
        <p:spPr>
          <a:xfrm>
            <a:off x="6603878" y="4510241"/>
            <a:ext cx="5371812" cy="132170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>
                <a:latin typeface="Avenir Next LT Pro"/>
                <a:cs typeface="Arial"/>
              </a:rPr>
              <a:t>Our finetuned BERT model predicts phishing URLs with a </a:t>
            </a:r>
            <a:r>
              <a:rPr lang="en-SG" sz="1400" b="1">
                <a:latin typeface="Avenir Next LT Pro"/>
                <a:cs typeface="Arial"/>
              </a:rPr>
              <a:t>high accuracy of 94%. </a:t>
            </a:r>
            <a:r>
              <a:rPr lang="en-SG" sz="1400">
                <a:latin typeface="Avenir Next LT Pro"/>
                <a:cs typeface="Arial"/>
              </a:rPr>
              <a:t>A high F1 score of 0.9415 further supports the results indicating a </a:t>
            </a:r>
            <a:r>
              <a:rPr lang="en-SG" sz="1400" b="1">
                <a:latin typeface="Avenir Next LT Pro"/>
                <a:cs typeface="Arial"/>
              </a:rPr>
              <a:t>good fit </a:t>
            </a:r>
            <a:r>
              <a:rPr lang="en-SG" sz="1400">
                <a:latin typeface="Avenir Next LT Pro"/>
                <a:cs typeface="Arial"/>
              </a:rPr>
              <a:t>with little bias.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019BA-ACD4-2F9C-E265-80F387083B80}"/>
              </a:ext>
            </a:extLst>
          </p:cNvPr>
          <p:cNvSpPr txBox="1"/>
          <p:nvPr/>
        </p:nvSpPr>
        <p:spPr>
          <a:xfrm>
            <a:off x="4036219" y="5704075"/>
            <a:ext cx="11501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b="1"/>
              <a:t>Phishing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2A259-E685-A4E7-B265-67B129621D5A}"/>
              </a:ext>
            </a:extLst>
          </p:cNvPr>
          <p:cNvSpPr txBox="1"/>
          <p:nvPr/>
        </p:nvSpPr>
        <p:spPr>
          <a:xfrm>
            <a:off x="1754977" y="5704075"/>
            <a:ext cx="11501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b="1"/>
              <a:t>Non-Phishing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10DA3-B784-0030-1829-4FF406AA96ED}"/>
              </a:ext>
            </a:extLst>
          </p:cNvPr>
          <p:cNvSpPr txBox="1"/>
          <p:nvPr/>
        </p:nvSpPr>
        <p:spPr>
          <a:xfrm rot="16200000">
            <a:off x="407191" y="4525851"/>
            <a:ext cx="11501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b="1"/>
              <a:t>Phishing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C5EE4-B18A-912B-44C9-AE5A5311B081}"/>
              </a:ext>
            </a:extLst>
          </p:cNvPr>
          <p:cNvSpPr txBox="1"/>
          <p:nvPr/>
        </p:nvSpPr>
        <p:spPr>
          <a:xfrm rot="16200000">
            <a:off x="407190" y="2541775"/>
            <a:ext cx="11501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b="1"/>
              <a:t>Non-Phishing</a:t>
            </a:r>
          </a:p>
        </p:txBody>
      </p:sp>
    </p:spTree>
    <p:extLst>
      <p:ext uri="{BB962C8B-B14F-4D97-AF65-F5344CB8AC3E}">
        <p14:creationId xmlns:p14="http://schemas.microsoft.com/office/powerpoint/2010/main" val="976466280"/>
      </p:ext>
    </p:extLst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17E45-9AFF-D07F-D03E-FF3E6AEFC343}"/>
              </a:ext>
            </a:extLst>
          </p:cNvPr>
          <p:cNvSpPr/>
          <p:nvPr/>
        </p:nvSpPr>
        <p:spPr>
          <a:xfrm>
            <a:off x="5907969" y="1235679"/>
            <a:ext cx="4745871" cy="4999431"/>
          </a:xfrm>
          <a:prstGeom prst="roundRect">
            <a:avLst>
              <a:gd name="adj" fmla="val 4237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LT Pro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413458"/>
            <a:ext cx="7596553" cy="338083"/>
          </a:xfrm>
        </p:spPr>
        <p:txBody>
          <a:bodyPr>
            <a:normAutofit/>
          </a:bodyPr>
          <a:lstStyle/>
          <a:p>
            <a:r>
              <a:rPr lang="en-US" sz="900">
                <a:hlinkClick r:id="rId2"/>
              </a:rPr>
              <a:t>https://www.csa.gov.sg/our-programmes/cybersecurity-outreach/cybersecurity-campaigns/bettercybersafethansorry/Spot-Signs-Of-Phishing</a:t>
            </a:r>
            <a:r>
              <a:rPr lang="en-US" sz="90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In conclusion…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Future work and Areas for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5907969" y="1305197"/>
            <a:ext cx="4745871" cy="4950056"/>
          </a:xfrm>
          <a:prstGeom prst="round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>
                <a:latin typeface="Avenir Next LT Pro Demi" panose="020B0704020202020204" pitchFamily="34" charset="0"/>
                <a:cs typeface="Arial"/>
              </a:rPr>
              <a:t>Future Work</a:t>
            </a:r>
          </a:p>
          <a:p>
            <a:pPr algn="just">
              <a:lnSpc>
                <a:spcPct val="200000"/>
              </a:lnSpc>
            </a:pPr>
            <a:r>
              <a:rPr lang="en-US" sz="1600">
                <a:latin typeface="Avenir Next LT Pro"/>
                <a:cs typeface="Arial"/>
              </a:rPr>
              <a:t>Security advisories can include our </a:t>
            </a:r>
            <a:r>
              <a:rPr lang="en-US" sz="1600" b="1" err="1">
                <a:latin typeface="Avenir Next LT Pro"/>
                <a:cs typeface="Arial"/>
              </a:rPr>
              <a:t>analysed</a:t>
            </a:r>
            <a:r>
              <a:rPr lang="en-US" sz="1600" b="1">
                <a:latin typeface="Avenir Next LT Pro"/>
                <a:cs typeface="Arial"/>
              </a:rPr>
              <a:t> heuristics</a:t>
            </a:r>
            <a:r>
              <a:rPr lang="en-US" sz="1600">
                <a:latin typeface="Avenir Next LT Pro"/>
                <a:cs typeface="Arial"/>
              </a:rPr>
              <a:t> to </a:t>
            </a:r>
            <a:r>
              <a:rPr lang="en-US" sz="1600" b="1">
                <a:latin typeface="Avenir Next LT Pro"/>
                <a:cs typeface="Arial"/>
              </a:rPr>
              <a:t>educate the public </a:t>
            </a:r>
            <a:r>
              <a:rPr lang="en-US" sz="1600">
                <a:latin typeface="Avenir Next LT Pro"/>
                <a:cs typeface="Arial"/>
              </a:rPr>
              <a:t>on spotting phishing sites.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>
              <a:latin typeface="Avenir Next LT Pro"/>
              <a:cs typeface="Arial"/>
            </a:endParaRPr>
          </a:p>
          <a:p>
            <a:pPr algn="just">
              <a:lnSpc>
                <a:spcPct val="200000"/>
              </a:lnSpc>
            </a:pPr>
            <a:r>
              <a:rPr lang="en-US" sz="1600">
                <a:latin typeface="Avenir Next LT Pro"/>
                <a:cs typeface="Arial"/>
              </a:rPr>
              <a:t>A </a:t>
            </a:r>
            <a:r>
              <a:rPr lang="en-US" sz="1600" b="1">
                <a:latin typeface="Avenir Next LT Pro"/>
                <a:cs typeface="Arial"/>
              </a:rPr>
              <a:t>publicly accessible </a:t>
            </a:r>
            <a:r>
              <a:rPr lang="en-US" sz="1600">
                <a:latin typeface="Avenir Next LT Pro"/>
                <a:cs typeface="Arial"/>
              </a:rPr>
              <a:t>web platform powered by our </a:t>
            </a:r>
            <a:r>
              <a:rPr lang="en-US" sz="1600" b="1">
                <a:latin typeface="Avenir Next LT Pro"/>
                <a:cs typeface="Arial"/>
              </a:rPr>
              <a:t>trained AI model</a:t>
            </a:r>
            <a:r>
              <a:rPr lang="en-US" sz="1600">
                <a:latin typeface="Avenir Next LT Pro"/>
                <a:cs typeface="Arial"/>
              </a:rPr>
              <a:t> can allow users to test if a website is indeed a phishing scam.</a:t>
            </a:r>
            <a:endParaRPr lang="en-SG" sz="1600">
              <a:latin typeface="Avenir Next LT Pro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1F731-D615-437F-A286-9E91D9A1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1" y="1235680"/>
            <a:ext cx="3531780" cy="4999431"/>
          </a:xfrm>
          <a:prstGeom prst="roundRect">
            <a:avLst>
              <a:gd name="adj" fmla="val 516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48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43B0-1A26-DE99-EBB5-B27CA245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77E656-AD87-135A-A0E1-AFA200AF4B2F}"/>
              </a:ext>
            </a:extLst>
          </p:cNvPr>
          <p:cNvSpPr/>
          <p:nvPr/>
        </p:nvSpPr>
        <p:spPr>
          <a:xfrm>
            <a:off x="5907969" y="1235679"/>
            <a:ext cx="4745871" cy="4999431"/>
          </a:xfrm>
          <a:prstGeom prst="roundRect">
            <a:avLst>
              <a:gd name="adj" fmla="val 4237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LT Pro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05EB2-A991-5EB1-4FF1-32F47C9652F1}"/>
              </a:ext>
            </a:extLst>
          </p:cNvPr>
          <p:cNvSpPr txBox="1"/>
          <p:nvPr/>
        </p:nvSpPr>
        <p:spPr>
          <a:xfrm>
            <a:off x="5907969" y="1305197"/>
            <a:ext cx="4745871" cy="4346722"/>
          </a:xfrm>
          <a:prstGeom prst="round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>
                <a:latin typeface="Avenir Next LT Pro Demi" panose="020B0704020202020204" pitchFamily="34" charset="0"/>
                <a:cs typeface="Arial"/>
              </a:rPr>
              <a:t>Areas For Improvement</a:t>
            </a:r>
          </a:p>
          <a:p>
            <a:pPr algn="just">
              <a:lnSpc>
                <a:spcPct val="150000"/>
              </a:lnSpc>
            </a:pPr>
            <a:r>
              <a:rPr lang="en-US" sz="1600">
                <a:latin typeface="Avenir Next LT Pro"/>
                <a:cs typeface="Arial"/>
              </a:rPr>
              <a:t>The </a:t>
            </a:r>
            <a:r>
              <a:rPr lang="en-US" sz="1600" b="1">
                <a:latin typeface="Avenir Next LT Pro"/>
                <a:cs typeface="Arial"/>
              </a:rPr>
              <a:t>USS Scoring</a:t>
            </a:r>
            <a:r>
              <a:rPr lang="en-US" sz="1600">
                <a:latin typeface="Avenir Next LT Pro"/>
                <a:cs typeface="Arial"/>
              </a:rPr>
              <a:t> Formula can be further enhanced by incorporating additional selected variables and </a:t>
            </a:r>
            <a:r>
              <a:rPr lang="en-US" sz="1600" b="1">
                <a:latin typeface="Avenir Next LT Pro"/>
                <a:cs typeface="Arial"/>
              </a:rPr>
              <a:t>refining scoring weights </a:t>
            </a:r>
            <a:r>
              <a:rPr lang="en-US" sz="1600">
                <a:latin typeface="Avenir Next LT Pro"/>
                <a:cs typeface="Arial"/>
              </a:rPr>
              <a:t>for optimal accuracy.</a:t>
            </a:r>
          </a:p>
          <a:p>
            <a:pPr algn="just">
              <a:lnSpc>
                <a:spcPct val="150000"/>
              </a:lnSpc>
            </a:pPr>
            <a:endParaRPr lang="en-US" sz="1600">
              <a:latin typeface="Avenir Next LT Pro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600">
                <a:latin typeface="Avenir Next LT Pro"/>
                <a:cs typeface="Arial"/>
              </a:rPr>
              <a:t>We can also train on a </a:t>
            </a:r>
            <a:r>
              <a:rPr lang="en-US" sz="1600" b="1">
                <a:latin typeface="Avenir Next LT Pro"/>
                <a:cs typeface="Arial"/>
              </a:rPr>
              <a:t>larger proportion </a:t>
            </a:r>
            <a:r>
              <a:rPr lang="en-US" sz="1600">
                <a:latin typeface="Avenir Next LT Pro"/>
                <a:cs typeface="Arial"/>
              </a:rPr>
              <a:t>of our available dataset for </a:t>
            </a:r>
            <a:r>
              <a:rPr lang="en-US" sz="1600" b="1">
                <a:latin typeface="Avenir Next LT Pro"/>
                <a:cs typeface="Arial"/>
              </a:rPr>
              <a:t>better </a:t>
            </a:r>
            <a:r>
              <a:rPr lang="en-US" sz="1600" b="1" err="1">
                <a:latin typeface="Avenir Next LT Pro"/>
                <a:cs typeface="Arial"/>
              </a:rPr>
              <a:t>generalisation</a:t>
            </a:r>
            <a:r>
              <a:rPr lang="en-US" sz="1600" b="1">
                <a:latin typeface="Avenir Next LT Pro"/>
                <a:cs typeface="Arial"/>
              </a:rPr>
              <a:t> </a:t>
            </a:r>
            <a:r>
              <a:rPr lang="en-US" sz="1600">
                <a:latin typeface="Avenir Next LT Pro"/>
                <a:cs typeface="Arial"/>
              </a:rPr>
              <a:t>of our machine learning and deep learning models.</a:t>
            </a:r>
            <a:endParaRPr lang="en-SG" sz="1600">
              <a:latin typeface="Avenir Next LT Pro"/>
              <a:cs typeface="Arial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D2EC5C9-0134-D47F-91E7-FCC1C49D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1" y="1235680"/>
            <a:ext cx="3531780" cy="4999431"/>
          </a:xfrm>
          <a:prstGeom prst="roundRect">
            <a:avLst>
              <a:gd name="adj" fmla="val 516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337EB-240C-A2C1-1617-DD32E774A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413458"/>
            <a:ext cx="7596553" cy="338083"/>
          </a:xfrm>
        </p:spPr>
        <p:txBody>
          <a:bodyPr>
            <a:normAutofit/>
          </a:bodyPr>
          <a:lstStyle/>
          <a:p>
            <a:r>
              <a:rPr lang="en-US" sz="900">
                <a:hlinkClick r:id="rId3"/>
              </a:rPr>
              <a:t>https://www.csa.gov.sg/our-programmes/cybersecurity-outreach/cybersecurity-campaigns/bettercybersafethansorry/Spot-Signs-Of-Phishing</a:t>
            </a:r>
            <a:r>
              <a:rPr lang="en-US" sz="90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FA7F8-C7A7-403F-4F16-19EEEFB1B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In conclusion…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25E28-8616-B049-4B9C-DD775DB28D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Future work and Areas for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DBF7C-ED62-0689-1512-D2C0DB9463C0}"/>
              </a:ext>
            </a:extLst>
          </p:cNvPr>
          <p:cNvSpPr txBox="1"/>
          <p:nvPr/>
        </p:nvSpPr>
        <p:spPr>
          <a:xfrm>
            <a:off x="5380919" y="1305197"/>
            <a:ext cx="4745871" cy="566964"/>
          </a:xfrm>
          <a:prstGeom prst="round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endParaRPr lang="en-SG" sz="1600">
              <a:latin typeface="Avenir Next LT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7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DF54-7F7A-8436-B2BC-E026E850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Hacking in Cybersecurity? Best Explained - 2024">
            <a:extLst>
              <a:ext uri="{FF2B5EF4-FFF2-40B4-BE49-F238E27FC236}">
                <a16:creationId xmlns:a16="http://schemas.microsoft.com/office/drawing/2014/main" id="{CA46A92A-AF36-1CAE-FE06-D3DD26D6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71" y="-26129"/>
            <a:ext cx="10505830" cy="68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6ECEC6E5-84B7-11E4-C4FF-596496140191}"/>
              </a:ext>
            </a:extLst>
          </p:cNvPr>
          <p:cNvSpPr/>
          <p:nvPr/>
        </p:nvSpPr>
        <p:spPr>
          <a:xfrm rot="5400000">
            <a:off x="2300149" y="2002221"/>
            <a:ext cx="6858001" cy="285355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54977-D481-7F0E-510D-39E6C57410CC}"/>
              </a:ext>
            </a:extLst>
          </p:cNvPr>
          <p:cNvSpPr txBox="1"/>
          <p:nvPr/>
        </p:nvSpPr>
        <p:spPr>
          <a:xfrm>
            <a:off x="451634" y="1566693"/>
            <a:ext cx="8175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SC1015: Introduction</a:t>
            </a:r>
          </a:p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To Data Science &amp;</a:t>
            </a:r>
          </a:p>
          <a:p>
            <a:r>
              <a:rPr lang="en-US" sz="4000" b="1">
                <a:solidFill>
                  <a:srgbClr val="00095B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Artificial Intelligence</a:t>
            </a:r>
          </a:p>
          <a:p>
            <a:pPr>
              <a:lnSpc>
                <a:spcPct val="40000"/>
              </a:lnSpc>
            </a:pPr>
            <a:endParaRPr lang="en-US" sz="4000" b="1">
              <a:solidFill>
                <a:srgbClr val="00095B"/>
              </a:solidFill>
              <a:latin typeface="Avenir Next LT Pro Demi" panose="020B0504020202020204" pitchFamily="34" charset="77"/>
              <a:cs typeface="Arial" panose="020B0604020202020204" pitchFamily="34" charset="0"/>
            </a:endParaRPr>
          </a:p>
          <a:p>
            <a:r>
              <a:rPr lang="en-US" sz="3200" b="1">
                <a:solidFill>
                  <a:srgbClr val="456AE4"/>
                </a:solidFill>
                <a:latin typeface="Avenir Next LT Pro Demi" panose="020B0504020202020204" pitchFamily="34" charset="77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33D22-48AB-C4EF-7371-CF82AC93C5BD}"/>
              </a:ext>
            </a:extLst>
          </p:cNvPr>
          <p:cNvSpPr txBox="1"/>
          <p:nvPr/>
        </p:nvSpPr>
        <p:spPr>
          <a:xfrm>
            <a:off x="451633" y="5332370"/>
            <a:ext cx="817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Presented by: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Aidan Ling Zhen Yang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Lau Quan Feng, Ryan</a:t>
            </a:r>
          </a:p>
          <a:p>
            <a:r>
              <a:rPr lang="en-US" i="1">
                <a:latin typeface="Avenir Next LT Pro" panose="020B0504020202020204" pitchFamily="34" charset="77"/>
                <a:cs typeface="Arial" panose="020B0604020202020204" pitchFamily="34" charset="0"/>
              </a:rPr>
              <a:t>Shem Lau Wei Yi</a:t>
            </a:r>
          </a:p>
        </p:txBody>
      </p:sp>
      <p:pic>
        <p:nvPicPr>
          <p:cNvPr id="10" name="Picture 2" descr="Download Nanyang Technological University (NTU) Logo in SVG Vector or PNG  File Format - Logo.wine">
            <a:extLst>
              <a:ext uri="{FF2B5EF4-FFF2-40B4-BE49-F238E27FC236}">
                <a16:creationId xmlns:a16="http://schemas.microsoft.com/office/drawing/2014/main" id="{F613ED81-30F3-2E1B-F038-B26BF637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11" y="0"/>
            <a:ext cx="2524468" cy="16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435AA7-F189-C2A0-8EC8-6A2DA1F5A69F}"/>
              </a:ext>
            </a:extLst>
          </p:cNvPr>
          <p:cNvSpPr/>
          <p:nvPr/>
        </p:nvSpPr>
        <p:spPr>
          <a:xfrm rot="1335066">
            <a:off x="5748595" y="-1320483"/>
            <a:ext cx="1584273" cy="9346326"/>
          </a:xfrm>
          <a:prstGeom prst="rect">
            <a:avLst/>
          </a:prstGeom>
          <a:solidFill>
            <a:schemeClr val="bg1">
              <a:lumMod val="85000"/>
              <a:alpha val="521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141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5052-7512-AA77-2F4B-C730EBEC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5F3DF-BA26-23E5-C31B-AA80330BB9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4"/>
              </a:rPr>
              <a:t>https://www.reddit.com/r/singapore/comments/156etev/spot_the_real_site/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CC339-4BEC-53EE-DF47-0F76A21DD9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Challenge of Tackling Phishing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83881A-4D73-BDDD-49BB-F9EB209D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Practical Motivation</a:t>
            </a:r>
          </a:p>
        </p:txBody>
      </p:sp>
      <p:pic>
        <p:nvPicPr>
          <p:cNvPr id="8" name="Picture 7" descr="Screenshot of a login screen&#10;&#10;Description automatically generated">
            <a:extLst>
              <a:ext uri="{FF2B5EF4-FFF2-40B4-BE49-F238E27FC236}">
                <a16:creationId xmlns:a16="http://schemas.microsoft.com/office/drawing/2014/main" id="{B016E5D2-5CD0-3F8F-1214-EBD970D53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301" y="1147043"/>
            <a:ext cx="5629181" cy="51456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B64D33-A4D6-AEB6-58B0-26B5C25A785D}"/>
              </a:ext>
            </a:extLst>
          </p:cNvPr>
          <p:cNvSpPr/>
          <p:nvPr/>
        </p:nvSpPr>
        <p:spPr>
          <a:xfrm>
            <a:off x="2939845" y="5614219"/>
            <a:ext cx="2536723" cy="799239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D16D14-1A95-504B-9EB2-065DB00767B8}"/>
              </a:ext>
            </a:extLst>
          </p:cNvPr>
          <p:cNvSpPr/>
          <p:nvPr/>
        </p:nvSpPr>
        <p:spPr>
          <a:xfrm>
            <a:off x="5685663" y="5617045"/>
            <a:ext cx="2536723" cy="799239"/>
          </a:xfrm>
          <a:prstGeom prst="ellipse">
            <a:avLst/>
          </a:prstGeom>
          <a:noFill/>
          <a:ln w="28575">
            <a:solidFill>
              <a:srgbClr val="D714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006CC4-98AC-3E19-762A-23F7D610B4F0}"/>
              </a:ext>
            </a:extLst>
          </p:cNvPr>
          <p:cNvGrpSpPr/>
          <p:nvPr/>
        </p:nvGrpSpPr>
        <p:grpSpPr>
          <a:xfrm>
            <a:off x="1485554" y="5786331"/>
            <a:ext cx="1247975" cy="506361"/>
            <a:chOff x="1482774" y="5786331"/>
            <a:chExt cx="1247975" cy="506361"/>
          </a:xfrm>
        </p:grpSpPr>
        <p:pic>
          <p:nvPicPr>
            <p:cNvPr id="21" name="Graphic 20" descr="Play with solid fill">
              <a:extLst>
                <a:ext uri="{FF2B5EF4-FFF2-40B4-BE49-F238E27FC236}">
                  <a16:creationId xmlns:a16="http://schemas.microsoft.com/office/drawing/2014/main" id="{F14218F7-0163-66B5-F279-C1C80240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24388" y="5786331"/>
              <a:ext cx="506361" cy="506361"/>
            </a:xfrm>
            <a:prstGeom prst="rect">
              <a:avLst/>
            </a:prstGeom>
          </p:spPr>
        </p:pic>
        <p:pic>
          <p:nvPicPr>
            <p:cNvPr id="22" name="Graphic 21" descr="Play with solid fill">
              <a:extLst>
                <a:ext uri="{FF2B5EF4-FFF2-40B4-BE49-F238E27FC236}">
                  <a16:creationId xmlns:a16="http://schemas.microsoft.com/office/drawing/2014/main" id="{35CB4731-594B-8C5C-A824-1A4883C64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660" y="5786331"/>
              <a:ext cx="506361" cy="506361"/>
            </a:xfrm>
            <a:prstGeom prst="rect">
              <a:avLst/>
            </a:prstGeom>
          </p:spPr>
        </p:pic>
        <p:pic>
          <p:nvPicPr>
            <p:cNvPr id="23" name="Graphic 22" descr="Play with solid fill">
              <a:extLst>
                <a:ext uri="{FF2B5EF4-FFF2-40B4-BE49-F238E27FC236}">
                  <a16:creationId xmlns:a16="http://schemas.microsoft.com/office/drawing/2014/main" id="{9D422957-8F91-5CF6-0D09-C8522017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74" y="5786331"/>
              <a:ext cx="506361" cy="506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CFBB7E-8C6C-3F1D-3EAB-B3B80A3AA8F5}"/>
              </a:ext>
            </a:extLst>
          </p:cNvPr>
          <p:cNvGrpSpPr/>
          <p:nvPr/>
        </p:nvGrpSpPr>
        <p:grpSpPr>
          <a:xfrm rot="10800000">
            <a:off x="8569026" y="5760657"/>
            <a:ext cx="1247975" cy="506361"/>
            <a:chOff x="1482774" y="5786331"/>
            <a:chExt cx="1247975" cy="506361"/>
          </a:xfrm>
        </p:grpSpPr>
        <p:pic>
          <p:nvPicPr>
            <p:cNvPr id="26" name="Graphic 25" descr="Play with solid fill">
              <a:extLst>
                <a:ext uri="{FF2B5EF4-FFF2-40B4-BE49-F238E27FC236}">
                  <a16:creationId xmlns:a16="http://schemas.microsoft.com/office/drawing/2014/main" id="{75666594-E7D2-8733-AFAB-AB70A907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24388" y="5786331"/>
              <a:ext cx="506361" cy="506361"/>
            </a:xfrm>
            <a:prstGeom prst="rect">
              <a:avLst/>
            </a:prstGeom>
          </p:spPr>
        </p:pic>
        <p:pic>
          <p:nvPicPr>
            <p:cNvPr id="27" name="Graphic 26" descr="Play with solid fill">
              <a:extLst>
                <a:ext uri="{FF2B5EF4-FFF2-40B4-BE49-F238E27FC236}">
                  <a16:creationId xmlns:a16="http://schemas.microsoft.com/office/drawing/2014/main" id="{732E1D61-F760-0898-5D4A-8149F776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6660" y="5786331"/>
              <a:ext cx="506361" cy="506361"/>
            </a:xfrm>
            <a:prstGeom prst="rect">
              <a:avLst/>
            </a:prstGeom>
          </p:spPr>
        </p:pic>
        <p:pic>
          <p:nvPicPr>
            <p:cNvPr id="28" name="Graphic 27" descr="Play with solid fill">
              <a:extLst>
                <a:ext uri="{FF2B5EF4-FFF2-40B4-BE49-F238E27FC236}">
                  <a16:creationId xmlns:a16="http://schemas.microsoft.com/office/drawing/2014/main" id="{9324CCFC-2E3B-8C83-2C51-621F0FE9C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74" y="5786331"/>
              <a:ext cx="506361" cy="50636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8478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C736-0B49-1F08-EC95-A50B4F02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9AAB51-A284-3A6B-4F70-4E58C5C4EEB1}"/>
              </a:ext>
            </a:extLst>
          </p:cNvPr>
          <p:cNvSpPr/>
          <p:nvPr/>
        </p:nvSpPr>
        <p:spPr>
          <a:xfrm flipH="1">
            <a:off x="1927123" y="2663002"/>
            <a:ext cx="7538831" cy="22515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840B5-0034-C7CE-2462-5312C6DC0C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74C12-7173-1BEB-6E83-3FCA1772B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Introduction to </a:t>
            </a:r>
            <a:r>
              <a:rPr lang="en-US" err="1"/>
              <a:t>Phishermen’s</a:t>
            </a:r>
            <a:r>
              <a:rPr lang="en-US"/>
              <a:t> Cove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03A73-FDB7-09FD-038E-0320ACE3A4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Practical Motivation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2C248-5CC7-CFF0-28AD-A621E34EC0B5}"/>
              </a:ext>
            </a:extLst>
          </p:cNvPr>
          <p:cNvSpPr/>
          <p:nvPr/>
        </p:nvSpPr>
        <p:spPr>
          <a:xfrm flipH="1">
            <a:off x="7959804" y="2663002"/>
            <a:ext cx="2305073" cy="2251587"/>
          </a:xfrm>
          <a:prstGeom prst="ellipse">
            <a:avLst/>
          </a:prstGeom>
          <a:solidFill>
            <a:srgbClr val="F18F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456AE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9892EE-2C61-1EF6-677E-B4121DE71E3B}"/>
              </a:ext>
            </a:extLst>
          </p:cNvPr>
          <p:cNvSpPr/>
          <p:nvPr/>
        </p:nvSpPr>
        <p:spPr>
          <a:xfrm flipH="1">
            <a:off x="8046221" y="2751289"/>
            <a:ext cx="2130751" cy="2074606"/>
          </a:xfrm>
          <a:prstGeom prst="ellipse">
            <a:avLst/>
          </a:prstGeom>
          <a:solidFill>
            <a:srgbClr val="D714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456AE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9846C-7A4B-F5B4-089F-2C58B826CD8B}"/>
              </a:ext>
            </a:extLst>
          </p:cNvPr>
          <p:cNvSpPr txBox="1"/>
          <p:nvPr/>
        </p:nvSpPr>
        <p:spPr>
          <a:xfrm flipH="1">
            <a:off x="2605621" y="3007203"/>
            <a:ext cx="5060316" cy="142532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latin typeface="Avenir Next LT Pro"/>
                <a:cs typeface="Arial"/>
              </a:rPr>
              <a:t>Project to employ </a:t>
            </a:r>
            <a:r>
              <a:rPr lang="en-US" sz="2000" b="1">
                <a:solidFill>
                  <a:srgbClr val="456AE4"/>
                </a:solidFill>
                <a:latin typeface="Avenir Next LT Pro"/>
                <a:cs typeface="Arial"/>
              </a:rPr>
              <a:t>data analytics</a:t>
            </a:r>
            <a:r>
              <a:rPr lang="en-US" sz="2000">
                <a:latin typeface="Avenir Next LT Pro"/>
                <a:cs typeface="Arial"/>
              </a:rPr>
              <a:t> and </a:t>
            </a:r>
            <a:r>
              <a:rPr lang="en-US" sz="2000" b="1">
                <a:solidFill>
                  <a:srgbClr val="456AE4"/>
                </a:solidFill>
                <a:latin typeface="Avenir Next LT Pro"/>
                <a:cs typeface="Arial"/>
              </a:rPr>
              <a:t>machine learning techniques</a:t>
            </a:r>
            <a:r>
              <a:rPr lang="en-US" sz="2000">
                <a:latin typeface="Avenir Next LT Pro"/>
                <a:cs typeface="Arial"/>
              </a:rPr>
              <a:t> to detect potentially harmful phishing websites.</a:t>
            </a:r>
            <a:endParaRPr lang="en-SG" sz="2000">
              <a:latin typeface="Avenir Next LT Pro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45FD-559B-79D0-2C22-3408B88326E1}"/>
              </a:ext>
            </a:extLst>
          </p:cNvPr>
          <p:cNvSpPr txBox="1"/>
          <p:nvPr/>
        </p:nvSpPr>
        <p:spPr>
          <a:xfrm flipH="1">
            <a:off x="2099454" y="2233894"/>
            <a:ext cx="2862550" cy="46108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err="1">
                <a:solidFill>
                  <a:srgbClr val="D71440"/>
                </a:solidFill>
                <a:latin typeface="Avenir Next LT Pro Demi" panose="020B0704020202020204" pitchFamily="34" charset="0"/>
                <a:cs typeface="Arial"/>
              </a:rPr>
              <a:t>Phishermen’s</a:t>
            </a:r>
            <a:r>
              <a:rPr lang="en-SG">
                <a:solidFill>
                  <a:srgbClr val="D71440"/>
                </a:solidFill>
                <a:latin typeface="Avenir Next LT Pro Demi" panose="020B0704020202020204" pitchFamily="34" charset="0"/>
                <a:cs typeface="Arial"/>
              </a:rPr>
              <a:t> Cove</a:t>
            </a:r>
            <a:endParaRPr lang="en-SG" sz="300">
              <a:solidFill>
                <a:srgbClr val="D71440"/>
              </a:solidFill>
              <a:latin typeface="Avenir Next LT Pro Demi" panose="020B0704020202020204" pitchFamily="34" charset="0"/>
              <a:cs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5C7B72-A013-6776-8A8F-33526799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504" y="3034775"/>
            <a:ext cx="1370184" cy="137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50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2134-DCEC-8298-6BF2-63FBCAD1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83A5F-4DDC-DC92-80B2-EAABB757C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318834"/>
            <a:ext cx="7039896" cy="432707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URL Attributes: </a:t>
            </a:r>
            <a:r>
              <a:rPr lang="en-US">
                <a:hlinkClick r:id="rId3"/>
              </a:rPr>
              <a:t>https://www.kaggle.com/datasets/michellevp/dataset-phishing-domain-detection-cybersecurity</a:t>
            </a:r>
            <a:r>
              <a:rPr lang="en-US"/>
              <a:t> </a:t>
            </a:r>
          </a:p>
          <a:p>
            <a:r>
              <a:rPr lang="en-US"/>
              <a:t>Actual Phishing URLs: </a:t>
            </a:r>
            <a:r>
              <a:rPr lang="en-US">
                <a:hlinkClick r:id="rId4"/>
              </a:rPr>
              <a:t>https://www.kaggle.com/datasets/sid321axn/malicious-urls-dataset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B941-0B9F-99BA-CE21-BF96A25CED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Selecting our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83DE7-F309-2350-F343-53C6E292DD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878E7B-06C0-8134-89E7-A4B2D3E1E30F}"/>
              </a:ext>
            </a:extLst>
          </p:cNvPr>
          <p:cNvGrpSpPr/>
          <p:nvPr/>
        </p:nvGrpSpPr>
        <p:grpSpPr>
          <a:xfrm>
            <a:off x="4577795" y="7013550"/>
            <a:ext cx="3107743" cy="3126658"/>
            <a:chOff x="4621734" y="5019170"/>
            <a:chExt cx="3107743" cy="312665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ECC1DE-07DD-E4A9-BC0F-E857F79CC4C9}"/>
                </a:ext>
              </a:extLst>
            </p:cNvPr>
            <p:cNvSpPr/>
            <p:nvPr/>
          </p:nvSpPr>
          <p:spPr>
            <a:xfrm>
              <a:off x="4621734" y="5019170"/>
              <a:ext cx="3107743" cy="31266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DCB1F5-06D1-54B5-5727-8EA97A44AC70}"/>
                </a:ext>
              </a:extLst>
            </p:cNvPr>
            <p:cNvSpPr txBox="1"/>
            <p:nvPr/>
          </p:nvSpPr>
          <p:spPr>
            <a:xfrm flipH="1">
              <a:off x="4744331" y="5881662"/>
              <a:ext cx="2862550" cy="583942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400">
                  <a:solidFill>
                    <a:srgbClr val="D71440"/>
                  </a:solidFill>
                  <a:latin typeface="Avenir Next LT Pro Demi" panose="020B0704020202020204" pitchFamily="34" charset="0"/>
                  <a:cs typeface="Arial"/>
                </a:rPr>
                <a:t>Data Preparation</a:t>
              </a:r>
              <a:endParaRPr lang="en-SG" sz="500">
                <a:solidFill>
                  <a:srgbClr val="D71440"/>
                </a:solidFill>
                <a:latin typeface="Avenir Next LT Pro Demi" panose="020B0704020202020204" pitchFamily="34" charset="0"/>
                <a:cs typeface="Arial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478D0-B3CE-4B95-265E-DF081B494D99}"/>
              </a:ext>
            </a:extLst>
          </p:cNvPr>
          <p:cNvSpPr/>
          <p:nvPr/>
        </p:nvSpPr>
        <p:spPr>
          <a:xfrm flipH="1">
            <a:off x="6131666" y="1659731"/>
            <a:ext cx="5132459" cy="42105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04209-D2A3-F6CE-3C81-1F4CEB322AB2}"/>
              </a:ext>
            </a:extLst>
          </p:cNvPr>
          <p:cNvSpPr txBox="1"/>
          <p:nvPr/>
        </p:nvSpPr>
        <p:spPr>
          <a:xfrm flipH="1">
            <a:off x="6600158" y="1926314"/>
            <a:ext cx="4441468" cy="156966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just"/>
            <a:r>
              <a:rPr lang="en-US" sz="1600" b="1">
                <a:latin typeface="Avenir Next LT Pro"/>
                <a:cs typeface="Arial"/>
              </a:rPr>
              <a:t>Primary Dataset</a:t>
            </a:r>
            <a:r>
              <a:rPr lang="en-US" sz="1600">
                <a:latin typeface="Avenir Next LT Pro"/>
                <a:cs typeface="Arial"/>
              </a:rPr>
              <a:t>: </a:t>
            </a:r>
            <a:r>
              <a:rPr lang="en-US" sz="1600" i="1">
                <a:latin typeface="Avenir Next LT Pro"/>
                <a:cs typeface="Arial"/>
              </a:rPr>
              <a:t>Phishing Domain Attributes</a:t>
            </a:r>
          </a:p>
          <a:p>
            <a:pPr algn="just"/>
            <a:endParaRPr lang="en-US" sz="1600">
              <a:latin typeface="Avenir Next LT Pro"/>
              <a:cs typeface="Arial"/>
            </a:endParaRPr>
          </a:p>
          <a:p>
            <a:pPr algn="just"/>
            <a:r>
              <a:rPr lang="en-US" sz="1600">
                <a:latin typeface="Avenir Next LT Pro"/>
                <a:cs typeface="Arial"/>
              </a:rPr>
              <a:t>This dataset comprises a comprehensive collection of over 80 different features extracted from URLs, designed to facilitate the detection and analysis of phishing domains.</a:t>
            </a:r>
            <a:endParaRPr lang="en-SG" sz="1600">
              <a:latin typeface="Avenir Next LT Pro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5472C-57D4-F35E-44D4-4F708CE6DD08}"/>
              </a:ext>
            </a:extLst>
          </p:cNvPr>
          <p:cNvSpPr txBox="1"/>
          <p:nvPr/>
        </p:nvSpPr>
        <p:spPr>
          <a:xfrm flipH="1">
            <a:off x="6600158" y="3607558"/>
            <a:ext cx="4441468" cy="20621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>
                <a:latin typeface="Avenir Next LT Pro" panose="020B0504020202020204" pitchFamily="34" charset="0"/>
                <a:cs typeface="Arial"/>
              </a:rPr>
              <a:t>Potential URL characteristics include:</a:t>
            </a:r>
          </a:p>
          <a:p>
            <a:endParaRPr lang="en-US" sz="1600">
              <a:latin typeface="Avenir Next LT Pro" panose="020B0504020202020204" pitchFamily="34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Numerical: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Number of dots (.), hyphens (-), and forward slashes (/)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Categorical: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Avenir Next LT Pro" panose="020B0504020202020204" pitchFamily="34" charset="0"/>
                <a:cs typeface="Arial"/>
              </a:rPr>
              <a:t>Whether a URL is indexable by Google Search</a:t>
            </a:r>
            <a:endParaRPr lang="en-SG" sz="1600">
              <a:latin typeface="Avenir Next LT Pro" panose="020B05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5CC7C-53E1-2BDC-4733-1F16007D6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22" y="1686092"/>
            <a:ext cx="4818170" cy="4157812"/>
          </a:xfrm>
          <a:prstGeom prst="roundRect">
            <a:avLst/>
          </a:prstGeom>
          <a:effectLst>
            <a:outerShdw blurRad="63500" algn="ctr" rotWithShape="0">
              <a:schemeClr val="tx1">
                <a:alpha val="4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37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DB2F9-A141-86A6-D34B-34FF8645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486A5-53E1-11E9-979A-00059E0F3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6487324"/>
            <a:ext cx="7039896" cy="264217"/>
          </a:xfrm>
        </p:spPr>
        <p:txBody>
          <a:bodyPr>
            <a:normAutofit/>
          </a:bodyPr>
          <a:lstStyle/>
          <a:p>
            <a:r>
              <a:rPr lang="en-US"/>
              <a:t>URL Features: </a:t>
            </a:r>
            <a:r>
              <a:rPr lang="en-US">
                <a:hlinkClick r:id="rId3"/>
              </a:rPr>
              <a:t>https://eprints.hud.ac.uk/id/eprint/24330/6/MohammadPhishing14July2015.pdf</a:t>
            </a:r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1209E-D54D-C061-5AEF-F99F4619A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237" y="370676"/>
            <a:ext cx="10685311" cy="655601"/>
          </a:xfrm>
        </p:spPr>
        <p:txBody>
          <a:bodyPr/>
          <a:lstStyle/>
          <a:p>
            <a:r>
              <a:rPr lang="en-US"/>
              <a:t>Extracting Useful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8E813-3F94-A604-A198-4F6AE3CC69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770D63-F9C9-F1D5-0E4C-D88E0217C54F}"/>
              </a:ext>
            </a:extLst>
          </p:cNvPr>
          <p:cNvGrpSpPr/>
          <p:nvPr/>
        </p:nvGrpSpPr>
        <p:grpSpPr>
          <a:xfrm>
            <a:off x="-8514544" y="1422434"/>
            <a:ext cx="2226740" cy="2074606"/>
            <a:chOff x="1062097" y="1414717"/>
            <a:chExt cx="2226740" cy="20746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146544D-AFDF-BFA1-BC47-174C508B7811}"/>
                </a:ext>
              </a:extLst>
            </p:cNvPr>
            <p:cNvSpPr/>
            <p:nvPr/>
          </p:nvSpPr>
          <p:spPr>
            <a:xfrm>
              <a:off x="1103001" y="1414717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6FC4FA-6BDA-6403-4700-1F61464BCEA9}"/>
                </a:ext>
              </a:extLst>
            </p:cNvPr>
            <p:cNvSpPr txBox="1"/>
            <p:nvPr/>
          </p:nvSpPr>
          <p:spPr>
            <a:xfrm flipH="1">
              <a:off x="1062097" y="2159982"/>
              <a:ext cx="2226740" cy="46108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URL Attributes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4E3B39-8039-D1F9-7E0C-EE8119892DA8}"/>
              </a:ext>
            </a:extLst>
          </p:cNvPr>
          <p:cNvGrpSpPr/>
          <p:nvPr/>
        </p:nvGrpSpPr>
        <p:grpSpPr>
          <a:xfrm>
            <a:off x="-8458605" y="3885480"/>
            <a:ext cx="2226740" cy="2074606"/>
            <a:chOff x="7644636" y="2513514"/>
            <a:chExt cx="2226740" cy="20746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EC7C567-C01F-FB03-642D-61F2CD4C0A53}"/>
                </a:ext>
              </a:extLst>
            </p:cNvPr>
            <p:cNvSpPr/>
            <p:nvPr/>
          </p:nvSpPr>
          <p:spPr>
            <a:xfrm>
              <a:off x="7685538" y="2513514"/>
              <a:ext cx="2144932" cy="20746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456AE4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4852BA-F817-73D4-ED50-4A1A4745634D}"/>
                </a:ext>
              </a:extLst>
            </p:cNvPr>
            <p:cNvSpPr txBox="1"/>
            <p:nvPr/>
          </p:nvSpPr>
          <p:spPr>
            <a:xfrm flipH="1">
              <a:off x="7644636" y="3112523"/>
              <a:ext cx="2226740" cy="87658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>
                  <a:latin typeface="Avenir Next LT Pro Demi" panose="020B0704020202020204" pitchFamily="34" charset="0"/>
                  <a:cs typeface="Arial"/>
                </a:rPr>
                <a:t>Actual Phishing URLS</a:t>
              </a:r>
              <a:endParaRPr lang="en-SG" sz="300">
                <a:latin typeface="Avenir Next LT Pro Demi" panose="020B0704020202020204" pitchFamily="34" charset="0"/>
                <a:cs typeface="Arial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8779EB-5744-FBC3-9CBF-697DDE127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77538"/>
              </p:ext>
            </p:extLst>
          </p:nvPr>
        </p:nvGraphicFramePr>
        <p:xfrm>
          <a:off x="2032000" y="1288286"/>
          <a:ext cx="8128000" cy="486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9186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2620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>
                          <a:latin typeface="Avenir Next LT Pro Demi" panose="020B0704020202020204" pitchFamily="34" charset="0"/>
                        </a:rPr>
                        <a:t>Column Name</a:t>
                      </a:r>
                    </a:p>
                  </a:txBody>
                  <a:tcPr>
                    <a:solidFill>
                      <a:srgbClr val="456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>
                          <a:latin typeface="Avenir Next LT Pro Demi" panose="020B0704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456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5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domain_in_ip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Domain name contains an IP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24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length_url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Length of the 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4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url_shortened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Whether a URL has been shortened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7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qty_at_url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Quantity of "@" symbols in the URL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04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qty_dot_domain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Quantity of “.” symbols in the domain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tls_ssl_certificate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Whether a site uses HTTPS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6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qty_hyphen_domain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Quantity of “-” symbols in the domain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5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url_google_index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Whether a URL can be indexed by Google Search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59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domain_google_index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Whether a domain name can be indexed Google index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97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time_domain_activation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Time that the  domain has been active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err="1">
                          <a:latin typeface="Courier New" panose="02070309020205020404" pitchFamily="49" charset="0"/>
                          <a:ea typeface="ADLaM Display" panose="020F0502020204030204" pitchFamily="2" charset="0"/>
                          <a:cs typeface="Courier New" panose="02070309020205020404" pitchFamily="49" charset="0"/>
                        </a:rPr>
                        <a:t>time_domain_expiration</a:t>
                      </a:r>
                      <a:endParaRPr lang="en-SG" sz="1600">
                        <a:latin typeface="Courier New" panose="02070309020205020404" pitchFamily="49" charset="0"/>
                        <a:ea typeface="ADLaM Display" panose="020F0502020204030204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venir Next LT Pro" panose="020B0504020202020204" pitchFamily="34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Time left until the domain expires</a:t>
                      </a:r>
                      <a:endParaRPr lang="en-SG" sz="1600">
                        <a:latin typeface="Avenir Next LT Pro" panose="020B0504020202020204" pitchFamily="34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129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FA4A168-FEE2-63EF-B31D-B769B3ECF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88" y="-2500035"/>
            <a:ext cx="9967824" cy="249195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1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8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1F851EAC7D148A844AA4110E83FCC" ma:contentTypeVersion="4" ma:contentTypeDescription="Create a new document." ma:contentTypeScope="" ma:versionID="c16d085d9ac878854c462654add16e69">
  <xsd:schema xmlns:xsd="http://www.w3.org/2001/XMLSchema" xmlns:xs="http://www.w3.org/2001/XMLSchema" xmlns:p="http://schemas.microsoft.com/office/2006/metadata/properties" xmlns:ns2="c7e8b41a-2055-4ebc-8e14-86cf46deca3e" targetNamespace="http://schemas.microsoft.com/office/2006/metadata/properties" ma:root="true" ma:fieldsID="88463bba45f0e8fde57fd00707e728e7" ns2:_="">
    <xsd:import namespace="c7e8b41a-2055-4ebc-8e14-86cf46deca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8b41a-2055-4ebc-8e14-86cf46deca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B348FE-6588-4C41-BF8F-7ACE7AA56AA4}">
  <ds:schemaRefs>
    <ds:schemaRef ds:uri="c7e8b41a-2055-4ebc-8e14-86cf46deca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368B71-ABA6-48CD-82A4-C714610D3D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5D2E91-D942-4CF9-9D53-4C212AB5108B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c7e8b41a-2055-4ebc-8e14-86cf46deca3e"/>
    <ds:schemaRef ds:uri="http://www.w3.org/XML/1998/namespace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3562</Words>
  <Application>Microsoft Office PowerPoint</Application>
  <PresentationFormat>Widescreen</PresentationFormat>
  <Paragraphs>726</Paragraphs>
  <Slides>56</Slides>
  <Notes>28</Notes>
  <HiddenSlides>0</HiddenSlides>
  <MMClips>8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Avenir Next LT Pro</vt:lpstr>
      <vt:lpstr>Avenir Next LT Pro Demi</vt:lpstr>
      <vt:lpstr>Calibri</vt:lpstr>
      <vt:lpstr>Calibri Light</vt:lpstr>
      <vt:lpstr>Consolas</vt:lpstr>
      <vt:lpstr>Courier New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RLAU014@e.ntu.edu.sg</dc:creator>
  <cp:lastModifiedBy>#LAU QUAN FENG, RYAN#</cp:lastModifiedBy>
  <cp:revision>2</cp:revision>
  <dcterms:created xsi:type="dcterms:W3CDTF">2023-09-28T03:17:33Z</dcterms:created>
  <dcterms:modified xsi:type="dcterms:W3CDTF">2024-04-22T11:25:34Z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0x0101000771F851EAC7D148A844AA4110E83FCC</vt:lpwstr>
  </property>
</Properties>
</file>